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2" r:id="rId4"/>
    <p:sldId id="263" r:id="rId5"/>
    <p:sldId id="264" r:id="rId6"/>
    <p:sldId id="265" r:id="rId7"/>
    <p:sldId id="267" r:id="rId8"/>
    <p:sldId id="269" r:id="rId9"/>
    <p:sldId id="268" r:id="rId10"/>
    <p:sldId id="270" r:id="rId11"/>
    <p:sldId id="271" r:id="rId12"/>
    <p:sldId id="272" r:id="rId13"/>
    <p:sldId id="274" r:id="rId14"/>
    <p:sldId id="273" r:id="rId15"/>
    <p:sldId id="276" r:id="rId16"/>
    <p:sldId id="275" r:id="rId17"/>
    <p:sldId id="266" r:id="rId18"/>
    <p:sldId id="277" r:id="rId19"/>
    <p:sldId id="278" r:id="rId20"/>
    <p:sldId id="258" r:id="rId21"/>
    <p:sldId id="280" r:id="rId22"/>
    <p:sldId id="282" r:id="rId23"/>
    <p:sldId id="281" r:id="rId24"/>
    <p:sldId id="279" r:id="rId25"/>
    <p:sldId id="259" r:id="rId26"/>
    <p:sldId id="260" r:id="rId27"/>
    <p:sldId id="283" r:id="rId28"/>
    <p:sldId id="261" r:id="rId29"/>
    <p:sldId id="284" r:id="rId30"/>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p:cViewPr varScale="1">
        <p:scale>
          <a:sx n="69" d="100"/>
          <a:sy n="69" d="100"/>
        </p:scale>
        <p:origin x="1356" y="6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a:t>Haga clic para modificar el estilo de título del patrón</a:t>
            </a:r>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12/01/2017</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t>12/01/2017</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a:t>Haga clic para modificar el estilo de título del patrón</a:t>
            </a:r>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12/01/2017</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fecha"/>
          <p:cNvSpPr>
            <a:spLocks noGrp="1"/>
          </p:cNvSpPr>
          <p:nvPr>
            <p:ph type="dt" sz="half" idx="10"/>
          </p:nvPr>
        </p:nvSpPr>
        <p:spPr/>
        <p:txBody>
          <a:bodyPr/>
          <a:lstStyle/>
          <a:p>
            <a:fld id="{7A847CFC-816F-41D0-AAC0-9BF4FEBC753E}" type="datetimeFigureOut">
              <a:rPr lang="es-ES" smtClean="0"/>
              <a:t>12/01/2017</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6 Marcador de fecha"/>
          <p:cNvSpPr>
            <a:spLocks noGrp="1"/>
          </p:cNvSpPr>
          <p:nvPr>
            <p:ph type="dt" sz="half" idx="10"/>
          </p:nvPr>
        </p:nvSpPr>
        <p:spPr/>
        <p:txBody>
          <a:bodyPr/>
          <a:lstStyle/>
          <a:p>
            <a:fld id="{7A847CFC-816F-41D0-AAC0-9BF4FEBC753E}" type="datetimeFigureOut">
              <a:rPr lang="es-ES" smtClean="0"/>
              <a:t>12/01/2017</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fecha"/>
          <p:cNvSpPr>
            <a:spLocks noGrp="1"/>
          </p:cNvSpPr>
          <p:nvPr>
            <p:ph type="dt" sz="half" idx="10"/>
          </p:nvPr>
        </p:nvSpPr>
        <p:spPr/>
        <p:txBody>
          <a:bodyPr/>
          <a:lstStyle/>
          <a:p>
            <a:fld id="{7A847CFC-816F-41D0-AAC0-9BF4FEBC753E}" type="datetimeFigureOut">
              <a:rPr lang="es-ES" smtClean="0"/>
              <a:t>12/01/2017</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12/01/2017</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a:t>Haga clic para modificar el estilo de título del patrón</a:t>
            </a:r>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12/01/2017</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a:t>Haga clic para modificar el estilo de título del patrón</a:t>
            </a:r>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12/01/2017</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t>12/01/2017</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t>12/01/2017</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12/01/2017</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14.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 Id="rId5" Type="http://schemas.openxmlformats.org/officeDocument/2006/relationships/image" Target="../media/image19.png"/><Relationship Id="rId4" Type="http://schemas.openxmlformats.org/officeDocument/2006/relationships/image" Target="../media/image18.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052736"/>
            <a:ext cx="7772400" cy="1080120"/>
          </a:xfrm>
        </p:spPr>
        <p:style>
          <a:lnRef idx="0">
            <a:schemeClr val="accent4"/>
          </a:lnRef>
          <a:fillRef idx="3">
            <a:schemeClr val="accent4"/>
          </a:fillRef>
          <a:effectRef idx="3">
            <a:schemeClr val="accent4"/>
          </a:effectRef>
          <a:fontRef idx="minor">
            <a:schemeClr val="lt1"/>
          </a:fontRef>
        </p:style>
        <p:txBody>
          <a:bodyPr>
            <a:noAutofit/>
          </a:bodyPr>
          <a:lstStyle/>
          <a:p>
            <a:r>
              <a:rPr lang="es-CO" sz="3600" b="1" dirty="0">
                <a:latin typeface="Bodoni MT" panose="02070603080606020203" pitchFamily="18" charset="0"/>
              </a:rPr>
              <a:t>NECESITAMOS HOY DE UN AYO</a:t>
            </a:r>
          </a:p>
        </p:txBody>
      </p:sp>
      <p:sp>
        <p:nvSpPr>
          <p:cNvPr id="3" name="2 Subtítulo"/>
          <p:cNvSpPr>
            <a:spLocks noGrp="1"/>
          </p:cNvSpPr>
          <p:nvPr>
            <p:ph type="subTitle" idx="1"/>
          </p:nvPr>
        </p:nvSpPr>
        <p:spPr>
          <a:xfrm>
            <a:off x="1187624" y="5373216"/>
            <a:ext cx="6400800" cy="1048850"/>
          </a:xfrm>
        </p:spPr>
        <p:txBody>
          <a:bodyPr>
            <a:normAutofit/>
          </a:bodyPr>
          <a:lstStyle/>
          <a:p>
            <a:r>
              <a:rPr lang="es-CO" b="1" dirty="0">
                <a:solidFill>
                  <a:srgbClr val="FF0000"/>
                </a:solidFill>
              </a:rPr>
              <a:t>Gálatas 3:24</a:t>
            </a:r>
          </a:p>
        </p:txBody>
      </p:sp>
      <p:pic>
        <p:nvPicPr>
          <p:cNvPr id="4" name="Imagen 3"/>
          <p:cNvPicPr>
            <a:picLocks noChangeAspect="1"/>
          </p:cNvPicPr>
          <p:nvPr/>
        </p:nvPicPr>
        <p:blipFill>
          <a:blip r:embed="rId2"/>
          <a:stretch>
            <a:fillRect/>
          </a:stretch>
        </p:blipFill>
        <p:spPr>
          <a:xfrm>
            <a:off x="2303748" y="2348880"/>
            <a:ext cx="4536504" cy="2881656"/>
          </a:xfrm>
          <a:prstGeom prst="rect">
            <a:avLst/>
          </a:prstGeom>
          <a:scene3d>
            <a:camera prst="orthographicFront"/>
            <a:lightRig rig="threePt" dir="t"/>
          </a:scene3d>
          <a:sp3d>
            <a:bevelT w="139700" prst="cross"/>
          </a:sp3d>
        </p:spPr>
      </p:pic>
      <p:sp>
        <p:nvSpPr>
          <p:cNvPr id="5" name="Diagrama de flujo: intercalar 4"/>
          <p:cNvSpPr/>
          <p:nvPr/>
        </p:nvSpPr>
        <p:spPr>
          <a:xfrm rot="5400000">
            <a:off x="4159424" y="3782533"/>
            <a:ext cx="457200" cy="4536504"/>
          </a:xfrm>
          <a:prstGeom prst="flowChartCollate">
            <a:avLst/>
          </a:prstGeom>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chemeClr val="tx1"/>
              </a:solidFill>
            </a:endParaRPr>
          </a:p>
        </p:txBody>
      </p:sp>
    </p:spTree>
    <p:extLst>
      <p:ext uri="{BB962C8B-B14F-4D97-AF65-F5344CB8AC3E}">
        <p14:creationId xmlns:p14="http://schemas.microsoft.com/office/powerpoint/2010/main" val="37856393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92696"/>
            <a:ext cx="8229600" cy="5433467"/>
          </a:xfrm>
          <a:solidFill>
            <a:schemeClr val="accent1">
              <a:lumMod val="40000"/>
              <a:lumOff val="60000"/>
            </a:schemeClr>
          </a:solidFill>
          <a:effectLst>
            <a:glow rad="101600">
              <a:srgbClr val="C00000">
                <a:alpha val="60000"/>
              </a:srgbClr>
            </a:glow>
          </a:effectLst>
        </p:spPr>
        <p:txBody>
          <a:bodyPr/>
          <a:lstStyle/>
          <a:p>
            <a:pPr marL="0" indent="0">
              <a:buNone/>
            </a:pPr>
            <a:endParaRPr lang="es-CO" b="1" dirty="0">
              <a:solidFill>
                <a:srgbClr val="FF0000"/>
              </a:solidFill>
            </a:endParaRPr>
          </a:p>
          <a:p>
            <a:pPr marL="0" indent="0">
              <a:buNone/>
            </a:pPr>
            <a:endParaRPr lang="es-CO" b="1" dirty="0">
              <a:solidFill>
                <a:srgbClr val="FF0000"/>
              </a:solidFill>
            </a:endParaRPr>
          </a:p>
          <a:p>
            <a:pPr marL="0" indent="0">
              <a:buNone/>
            </a:pPr>
            <a:r>
              <a:rPr lang="es-CO" b="1" dirty="0">
                <a:solidFill>
                  <a:srgbClr val="FF0000"/>
                </a:solidFill>
              </a:rPr>
              <a:t>Gal.3:24. </a:t>
            </a:r>
          </a:p>
          <a:p>
            <a:pPr lvl="1"/>
            <a:r>
              <a:rPr lang="es-CO" sz="4000" dirty="0"/>
              <a:t>De manera que la ley ha sido nuestro ayo, para llevarnos a Cristo, a fin de que fuésemos justificados por la fe.</a:t>
            </a:r>
          </a:p>
        </p:txBody>
      </p:sp>
    </p:spTree>
    <p:extLst>
      <p:ext uri="{BB962C8B-B14F-4D97-AF65-F5344CB8AC3E}">
        <p14:creationId xmlns:p14="http://schemas.microsoft.com/office/powerpoint/2010/main" val="35028512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548681"/>
            <a:ext cx="8229600" cy="1080120"/>
          </a:xfrm>
        </p:spPr>
        <p:txBody>
          <a:bodyPr>
            <a:normAutofit fontScale="85000" lnSpcReduction="20000"/>
          </a:bodyPr>
          <a:lstStyle/>
          <a:p>
            <a:pPr marL="0" indent="0" algn="r">
              <a:buNone/>
            </a:pPr>
            <a:r>
              <a:rPr lang="es-CO" u="sng" dirty="0"/>
              <a:t>La ley</a:t>
            </a:r>
            <a:r>
              <a:rPr lang="es-CO" dirty="0"/>
              <a:t>. Es decir, todo el sistema legal compuesto por estatutos morales, ceremoniales y civiles, son el AYO, para llevarnos a Cristo.</a:t>
            </a:r>
          </a:p>
          <a:p>
            <a:endParaRPr lang="es-CO" dirty="0"/>
          </a:p>
        </p:txBody>
      </p:sp>
      <p:pic>
        <p:nvPicPr>
          <p:cNvPr id="4" name="Imagen 3"/>
          <p:cNvPicPr>
            <a:picLocks noChangeAspect="1"/>
          </p:cNvPicPr>
          <p:nvPr/>
        </p:nvPicPr>
        <p:blipFill>
          <a:blip r:embed="rId2"/>
          <a:stretch>
            <a:fillRect/>
          </a:stretch>
        </p:blipFill>
        <p:spPr>
          <a:xfrm>
            <a:off x="457200" y="1813824"/>
            <a:ext cx="2314575" cy="1476375"/>
          </a:xfrm>
          <a:prstGeom prst="rect">
            <a:avLst/>
          </a:prstGeom>
          <a:scene3d>
            <a:camera prst="orthographicFront"/>
            <a:lightRig rig="threePt" dir="t"/>
          </a:scene3d>
          <a:sp3d>
            <a:bevelT w="114300" prst="hardEdge"/>
          </a:sp3d>
        </p:spPr>
      </p:pic>
      <p:pic>
        <p:nvPicPr>
          <p:cNvPr id="5" name="Imagen 4"/>
          <p:cNvPicPr>
            <a:picLocks noChangeAspect="1"/>
          </p:cNvPicPr>
          <p:nvPr/>
        </p:nvPicPr>
        <p:blipFill>
          <a:blip r:embed="rId3"/>
          <a:stretch>
            <a:fillRect/>
          </a:stretch>
        </p:blipFill>
        <p:spPr>
          <a:xfrm>
            <a:off x="457200" y="3475222"/>
            <a:ext cx="2314575" cy="1600200"/>
          </a:xfrm>
          <a:prstGeom prst="rect">
            <a:avLst/>
          </a:prstGeom>
          <a:scene3d>
            <a:camera prst="orthographicFront"/>
            <a:lightRig rig="threePt" dir="t"/>
          </a:scene3d>
          <a:sp3d>
            <a:bevelT w="114300" prst="hardEdge"/>
          </a:sp3d>
        </p:spPr>
      </p:pic>
      <p:pic>
        <p:nvPicPr>
          <p:cNvPr id="6" name="Imagen 5"/>
          <p:cNvPicPr>
            <a:picLocks noChangeAspect="1"/>
          </p:cNvPicPr>
          <p:nvPr/>
        </p:nvPicPr>
        <p:blipFill>
          <a:blip r:embed="rId4"/>
          <a:stretch>
            <a:fillRect/>
          </a:stretch>
        </p:blipFill>
        <p:spPr>
          <a:xfrm>
            <a:off x="457199" y="5200650"/>
            <a:ext cx="2314575" cy="1657350"/>
          </a:xfrm>
          <a:prstGeom prst="rect">
            <a:avLst/>
          </a:prstGeom>
          <a:scene3d>
            <a:camera prst="orthographicFront"/>
            <a:lightRig rig="threePt" dir="t"/>
          </a:scene3d>
          <a:sp3d>
            <a:bevelT w="114300" prst="hardEdge"/>
          </a:sp3d>
        </p:spPr>
      </p:pic>
      <p:pic>
        <p:nvPicPr>
          <p:cNvPr id="7" name="Imagen 6"/>
          <p:cNvPicPr>
            <a:picLocks noChangeAspect="1"/>
          </p:cNvPicPr>
          <p:nvPr/>
        </p:nvPicPr>
        <p:blipFill>
          <a:blip r:embed="rId5"/>
          <a:stretch>
            <a:fillRect/>
          </a:stretch>
        </p:blipFill>
        <p:spPr>
          <a:xfrm>
            <a:off x="6372225" y="3290199"/>
            <a:ext cx="2314575" cy="1733550"/>
          </a:xfrm>
          <a:prstGeom prst="rect">
            <a:avLst/>
          </a:prstGeom>
          <a:scene3d>
            <a:camera prst="orthographicFront"/>
            <a:lightRig rig="threePt" dir="t"/>
          </a:scene3d>
          <a:sp3d>
            <a:bevelT w="114300" prst="hardEdge"/>
          </a:sp3d>
        </p:spPr>
      </p:pic>
      <p:sp>
        <p:nvSpPr>
          <p:cNvPr id="24" name="Rectángulo 23"/>
          <p:cNvSpPr/>
          <p:nvPr/>
        </p:nvSpPr>
        <p:spPr>
          <a:xfrm>
            <a:off x="2987824" y="5877272"/>
            <a:ext cx="5698976" cy="830997"/>
          </a:xfrm>
          <a:prstGeom prst="rect">
            <a:avLst/>
          </a:prstGeom>
        </p:spPr>
        <p:txBody>
          <a:bodyPr wrap="square">
            <a:spAutoFit/>
          </a:bodyPr>
          <a:lstStyle/>
          <a:p>
            <a:pPr algn="r"/>
            <a:r>
              <a:rPr lang="es-CO" sz="2400" b="1" dirty="0"/>
              <a:t>En si, ellas no tienen poder para salvar, su función es conducirnos a Cristo.</a:t>
            </a:r>
          </a:p>
        </p:txBody>
      </p:sp>
      <p:sp>
        <p:nvSpPr>
          <p:cNvPr id="2" name="Flecha: a la derecha 1"/>
          <p:cNvSpPr/>
          <p:nvPr/>
        </p:nvSpPr>
        <p:spPr>
          <a:xfrm rot="1354535">
            <a:off x="2746830" y="3079653"/>
            <a:ext cx="3711148" cy="274486"/>
          </a:xfrm>
          <a:prstGeom prst="rightArrow">
            <a:avLst/>
          </a:prstGeom>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8" name="Flecha: a la derecha 7"/>
          <p:cNvSpPr/>
          <p:nvPr/>
        </p:nvSpPr>
        <p:spPr>
          <a:xfrm>
            <a:off x="2806432" y="4075415"/>
            <a:ext cx="3496793" cy="247432"/>
          </a:xfrm>
          <a:prstGeom prst="rightArrow">
            <a:avLst/>
          </a:prstGeom>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10" name="Flecha: a la derecha 9"/>
          <p:cNvSpPr/>
          <p:nvPr/>
        </p:nvSpPr>
        <p:spPr>
          <a:xfrm rot="20485884">
            <a:off x="2681386" y="4929475"/>
            <a:ext cx="3746886" cy="360604"/>
          </a:xfrm>
          <a:prstGeom prst="rightArrow">
            <a:avLst/>
          </a:prstGeom>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Tree>
    <p:extLst>
      <p:ext uri="{BB962C8B-B14F-4D97-AF65-F5344CB8AC3E}">
        <p14:creationId xmlns:p14="http://schemas.microsoft.com/office/powerpoint/2010/main" val="21387725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76672"/>
            <a:ext cx="8075240" cy="5976664"/>
          </a:xfrm>
          <a:solidFill>
            <a:schemeClr val="accent4">
              <a:lumMod val="20000"/>
              <a:lumOff val="80000"/>
            </a:schemeClr>
          </a:solidFill>
          <a:effectLst>
            <a:glow rad="101600">
              <a:srgbClr val="C00000">
                <a:alpha val="60000"/>
              </a:srgbClr>
            </a:glow>
          </a:effectLst>
        </p:spPr>
        <p:txBody>
          <a:bodyPr>
            <a:normAutofit lnSpcReduction="10000"/>
          </a:bodyPr>
          <a:lstStyle/>
          <a:p>
            <a:pPr marL="0" indent="0">
              <a:buNone/>
            </a:pPr>
            <a:r>
              <a:rPr lang="es-CO" b="1" u="sng" dirty="0"/>
              <a:t>Ayo</a:t>
            </a:r>
            <a:r>
              <a:rPr lang="es-CO" dirty="0"/>
              <a:t>. En Griego Paidagógós:  Quiere decir “tutor”, o “guardián de niños”.  Literalmente “conductor de niños”, pero no “maestro”.  </a:t>
            </a:r>
          </a:p>
          <a:p>
            <a:pPr lvl="1"/>
            <a:r>
              <a:rPr lang="es-CO" dirty="0"/>
              <a:t>El paidagōgós era en las familias griegas un supervisor de los niños varones y su acompañante mientras fueran menores de edad.  Los acompañaba a la escuela, los protegía de peligros, impedía que se portaran mal, y tenía derecho a disciplinarlos.  </a:t>
            </a:r>
          </a:p>
          <a:p>
            <a:pPr lvl="1"/>
            <a:r>
              <a:rPr lang="es-CO" dirty="0"/>
              <a:t>En las obras de arte griegas el paidagōgós, generalmente se representa con un palo en la mano.  Si tenía suficiente instrucción, también podía ayudarlos en la preparación de sus lecciones. </a:t>
            </a:r>
          </a:p>
          <a:p>
            <a:endParaRPr lang="es-CO" dirty="0"/>
          </a:p>
        </p:txBody>
      </p:sp>
    </p:spTree>
    <p:extLst>
      <p:ext uri="{BB962C8B-B14F-4D97-AF65-F5344CB8AC3E}">
        <p14:creationId xmlns:p14="http://schemas.microsoft.com/office/powerpoint/2010/main" val="317397530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airplane"/>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941168"/>
            <a:ext cx="8229600" cy="1656184"/>
          </a:xfrm>
        </p:spPr>
        <p:txBody>
          <a:bodyPr>
            <a:normAutofit fontScale="92500" lnSpcReduction="20000"/>
          </a:bodyPr>
          <a:lstStyle/>
          <a:p>
            <a:pPr marL="0" indent="0" algn="ctr">
              <a:buNone/>
            </a:pPr>
            <a:r>
              <a:rPr lang="es-CO" b="1" dirty="0"/>
              <a:t>Los acompañaba a la escuela, los protegía de peligros, impedía que se portaran mal, tenía derecho a disciplinarlos y también podía ayudarlos en la preparación de sus lecciones.  </a:t>
            </a:r>
          </a:p>
        </p:txBody>
      </p:sp>
      <p:pic>
        <p:nvPicPr>
          <p:cNvPr id="4" name="Imagen 3"/>
          <p:cNvPicPr>
            <a:picLocks noChangeAspect="1"/>
          </p:cNvPicPr>
          <p:nvPr/>
        </p:nvPicPr>
        <p:blipFill>
          <a:blip r:embed="rId2"/>
          <a:stretch>
            <a:fillRect/>
          </a:stretch>
        </p:blipFill>
        <p:spPr>
          <a:xfrm>
            <a:off x="2868112" y="2266512"/>
            <a:ext cx="2847975" cy="2181225"/>
          </a:xfrm>
          <a:prstGeom prst="rect">
            <a:avLst/>
          </a:prstGeom>
          <a:scene3d>
            <a:camera prst="orthographicFront"/>
            <a:lightRig rig="threePt" dir="t"/>
          </a:scene3d>
          <a:sp3d>
            <a:bevelT w="165100" prst="coolSlant"/>
          </a:sp3d>
        </p:spPr>
      </p:pic>
      <p:pic>
        <p:nvPicPr>
          <p:cNvPr id="5" name="Imagen 4"/>
          <p:cNvPicPr>
            <a:picLocks noChangeAspect="1"/>
          </p:cNvPicPr>
          <p:nvPr/>
        </p:nvPicPr>
        <p:blipFill>
          <a:blip r:embed="rId3"/>
          <a:stretch>
            <a:fillRect/>
          </a:stretch>
        </p:blipFill>
        <p:spPr>
          <a:xfrm>
            <a:off x="6084168" y="2278605"/>
            <a:ext cx="2857500" cy="2157041"/>
          </a:xfrm>
          <a:prstGeom prst="rect">
            <a:avLst/>
          </a:prstGeom>
          <a:scene3d>
            <a:camera prst="orthographicFront"/>
            <a:lightRig rig="threePt" dir="t"/>
          </a:scene3d>
          <a:sp3d>
            <a:bevelT w="165100" prst="coolSlant"/>
          </a:sp3d>
        </p:spPr>
      </p:pic>
      <p:pic>
        <p:nvPicPr>
          <p:cNvPr id="6" name="Imagen 5"/>
          <p:cNvPicPr>
            <a:picLocks noChangeAspect="1"/>
          </p:cNvPicPr>
          <p:nvPr/>
        </p:nvPicPr>
        <p:blipFill>
          <a:blip r:embed="rId4"/>
          <a:stretch>
            <a:fillRect/>
          </a:stretch>
        </p:blipFill>
        <p:spPr>
          <a:xfrm>
            <a:off x="140766" y="2241755"/>
            <a:ext cx="2418259" cy="2196063"/>
          </a:xfrm>
          <a:prstGeom prst="rect">
            <a:avLst/>
          </a:prstGeom>
          <a:scene3d>
            <a:camera prst="orthographicFront"/>
            <a:lightRig rig="threePt" dir="t"/>
          </a:scene3d>
          <a:sp3d>
            <a:bevelT w="165100" prst="coolSlant"/>
          </a:sp3d>
        </p:spPr>
      </p:pic>
      <p:sp>
        <p:nvSpPr>
          <p:cNvPr id="7" name="Diagrama de flujo: terminador 6"/>
          <p:cNvSpPr/>
          <p:nvPr/>
        </p:nvSpPr>
        <p:spPr>
          <a:xfrm>
            <a:off x="1691680" y="620688"/>
            <a:ext cx="5688632" cy="1156740"/>
          </a:xfrm>
          <a:prstGeom prst="flowChartTerminator">
            <a:avLst/>
          </a:prstGeom>
          <a:scene3d>
            <a:camera prst="orthographicFront">
              <a:rot lat="0" lon="0" rev="0"/>
            </a:camera>
            <a:lightRig rig="threePt" dir="t">
              <a:rot lat="0" lon="0" rev="1200000"/>
            </a:lightRig>
          </a:scene3d>
          <a:sp3d>
            <a:bevelT w="63500" h="25400" prst="artDeco"/>
          </a:sp3d>
        </p:spPr>
        <p:style>
          <a:lnRef idx="0">
            <a:schemeClr val="accent3"/>
          </a:lnRef>
          <a:fillRef idx="3">
            <a:schemeClr val="accent3"/>
          </a:fillRef>
          <a:effectRef idx="3">
            <a:schemeClr val="accent3"/>
          </a:effectRef>
          <a:fontRef idx="minor">
            <a:schemeClr val="lt1"/>
          </a:fontRef>
        </p:style>
        <p:txBody>
          <a:bodyPr rtlCol="0" anchor="ctr"/>
          <a:lstStyle/>
          <a:p>
            <a:pPr algn="ctr"/>
            <a:r>
              <a:rPr lang="es-CO" sz="5400" b="1" i="1" dirty="0">
                <a:effectLst>
                  <a:outerShdw blurRad="38100" dist="38100" dir="2700000" algn="tl">
                    <a:srgbClr val="000000">
                      <a:alpha val="43137"/>
                    </a:srgbClr>
                  </a:outerShdw>
                </a:effectLst>
              </a:rPr>
              <a:t>T   U   T   O   R</a:t>
            </a:r>
          </a:p>
        </p:txBody>
      </p:sp>
    </p:spTree>
    <p:extLst>
      <p:ext uri="{BB962C8B-B14F-4D97-AF65-F5344CB8AC3E}">
        <p14:creationId xmlns:p14="http://schemas.microsoft.com/office/powerpoint/2010/main" val="3813724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764704"/>
            <a:ext cx="8229600" cy="5361459"/>
          </a:xfrm>
          <a:solidFill>
            <a:schemeClr val="accent1">
              <a:lumMod val="50000"/>
            </a:schemeClr>
          </a:solidFill>
          <a:scene3d>
            <a:camera prst="orthographicFront"/>
            <a:lightRig rig="threePt" dir="t"/>
          </a:scene3d>
          <a:sp3d>
            <a:bevelT w="114300" prst="hardEdge"/>
          </a:sp3d>
        </p:spPr>
        <p:txBody>
          <a:bodyPr/>
          <a:lstStyle/>
          <a:p>
            <a:pPr marL="0" indent="0" algn="ctr">
              <a:buNone/>
            </a:pPr>
            <a:endParaRPr lang="es-CO" dirty="0"/>
          </a:p>
          <a:p>
            <a:pPr marL="0" indent="0" algn="ctr">
              <a:buNone/>
            </a:pPr>
            <a:r>
              <a:rPr lang="es-CO" b="1" dirty="0">
                <a:solidFill>
                  <a:schemeClr val="bg1"/>
                </a:solidFill>
              </a:rPr>
              <a:t>La función del paidagōgós es una ilustración adecuada de como funciona un ayo.  </a:t>
            </a:r>
          </a:p>
          <a:p>
            <a:pPr marL="0" indent="0" algn="ctr">
              <a:buNone/>
            </a:pPr>
            <a:endParaRPr lang="es-CO" dirty="0"/>
          </a:p>
          <a:p>
            <a:pPr marL="0" indent="0" algn="ctr">
              <a:buNone/>
            </a:pPr>
            <a:r>
              <a:rPr lang="es-CO" b="1" dirty="0">
                <a:solidFill>
                  <a:srgbClr val="FFFF00"/>
                </a:solidFill>
              </a:rPr>
              <a:t>“La ley” sirvió como el guardián, supervisor o custodio del pueblo escogido en los días del AT, y a semejanza del paidagōgós, tuvo a su cargo su preparación moral. </a:t>
            </a:r>
          </a:p>
          <a:p>
            <a:endParaRPr lang="es-CO" dirty="0"/>
          </a:p>
        </p:txBody>
      </p:sp>
    </p:spTree>
    <p:extLst>
      <p:ext uri="{BB962C8B-B14F-4D97-AF65-F5344CB8AC3E}">
        <p14:creationId xmlns:p14="http://schemas.microsoft.com/office/powerpoint/2010/main" val="126302366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prestige"/>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332656"/>
            <a:ext cx="8229600" cy="6264696"/>
          </a:xfrm>
          <a:solidFill>
            <a:schemeClr val="bg1"/>
          </a:solidFill>
          <a:effectLst>
            <a:glow rad="101600">
              <a:srgbClr val="C00000">
                <a:alpha val="60000"/>
              </a:srgbClr>
            </a:glow>
          </a:effectLst>
        </p:spPr>
        <p:txBody>
          <a:bodyPr>
            <a:normAutofit fontScale="92500" lnSpcReduction="10000"/>
          </a:bodyPr>
          <a:lstStyle/>
          <a:p>
            <a:pPr marL="0" indent="0">
              <a:buNone/>
            </a:pPr>
            <a:r>
              <a:rPr lang="es-CO" dirty="0"/>
              <a:t>Pablo dice: “Hasta que “</a:t>
            </a:r>
            <a:r>
              <a:rPr lang="es-CO" b="1" dirty="0"/>
              <a:t>vino la fe, ya no estamos bajo tutor</a:t>
            </a:r>
            <a:r>
              <a:rPr lang="es-CO" dirty="0"/>
              <a:t>” </a:t>
            </a:r>
            <a:r>
              <a:rPr lang="es-CO" dirty="0">
                <a:solidFill>
                  <a:srgbClr val="FF0000"/>
                </a:solidFill>
              </a:rPr>
              <a:t>(Gál.3:25), </a:t>
            </a:r>
            <a:r>
              <a:rPr lang="es-CO" dirty="0"/>
              <a:t>ha sido mal interpretado, en otras palabras, se ha entendido que todos los códigos o leyes divinamente revelados en el AT terminaron en el Calvario.  </a:t>
            </a:r>
          </a:p>
          <a:p>
            <a:pPr marL="400050" lvl="1" indent="0">
              <a:buNone/>
            </a:pPr>
            <a:r>
              <a:rPr lang="es-CO" dirty="0"/>
              <a:t>Fruto de esa interpretación es la creencia de que en época del AT los creyentes se salvaban por la observancia de la ley; pero que en la era cristiana se salvan por gracia mediante la fe.  Pero este concepto es diametralmente opuesto a la enseñanza general de las Escrituras.  </a:t>
            </a:r>
          </a:p>
          <a:p>
            <a:pPr marL="400050" lvl="1" indent="0">
              <a:buNone/>
            </a:pPr>
            <a:r>
              <a:rPr lang="es-CO" dirty="0"/>
              <a:t>Dios ha tenido siempre un solo medio para salvar a los hombres desde los días de Adán: </a:t>
            </a:r>
            <a:r>
              <a:rPr lang="es-CO" dirty="0">
                <a:solidFill>
                  <a:srgbClr val="FF0000"/>
                </a:solidFill>
              </a:rPr>
              <a:t>POR MEDIO DE LA FE EN EL SACRIFICIO DE NUESTRO SEÑOR</a:t>
            </a:r>
            <a:r>
              <a:rPr lang="es-CO" dirty="0"/>
              <a:t>.  La buena nueva de esa salvación ha sido predica la a los hombres a través de los siglos</a:t>
            </a:r>
          </a:p>
        </p:txBody>
      </p:sp>
    </p:spTree>
    <p:extLst>
      <p:ext uri="{BB962C8B-B14F-4D97-AF65-F5344CB8AC3E}">
        <p14:creationId xmlns:p14="http://schemas.microsoft.com/office/powerpoint/2010/main" val="12490545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drape"/>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1880420"/>
          </a:xfrm>
          <a:effectLst>
            <a:glow rad="228600">
              <a:schemeClr val="accent1">
                <a:satMod val="175000"/>
                <a:alpha val="40000"/>
              </a:schemeClr>
            </a:glow>
            <a:outerShdw blurRad="40000" dist="20000" dir="5400000" rotWithShape="0">
              <a:srgbClr val="000000">
                <a:alpha val="38000"/>
              </a:srgbClr>
            </a:outerShdw>
          </a:effectLst>
        </p:spPr>
        <p:style>
          <a:lnRef idx="1">
            <a:schemeClr val="accent3"/>
          </a:lnRef>
          <a:fillRef idx="2">
            <a:schemeClr val="accent3"/>
          </a:fillRef>
          <a:effectRef idx="1">
            <a:schemeClr val="accent3"/>
          </a:effectRef>
          <a:fontRef idx="minor">
            <a:schemeClr val="dk1"/>
          </a:fontRef>
        </p:style>
        <p:txBody>
          <a:bodyPr>
            <a:noAutofit/>
          </a:bodyPr>
          <a:lstStyle/>
          <a:p>
            <a:r>
              <a:rPr lang="es-CO" sz="3200" dirty="0"/>
              <a:t>Todos los sacrificios realizados desde Adán, durante 4000 años hasta el año 31, fueron el ayo que apuntaba al gran sacrificio de Cristo realizado en el Calvario. Ver CS 375.3.</a:t>
            </a:r>
          </a:p>
        </p:txBody>
      </p:sp>
      <p:sp>
        <p:nvSpPr>
          <p:cNvPr id="3" name="Marcador de contenido 2"/>
          <p:cNvSpPr>
            <a:spLocks noGrp="1"/>
          </p:cNvSpPr>
          <p:nvPr>
            <p:ph idx="1"/>
          </p:nvPr>
        </p:nvSpPr>
        <p:spPr>
          <a:xfrm>
            <a:off x="457200" y="5517232"/>
            <a:ext cx="8229600" cy="1152128"/>
          </a:xfrm>
          <a:effectLst>
            <a:glow rad="228600">
              <a:schemeClr val="accent1">
                <a:satMod val="175000"/>
                <a:alpha val="40000"/>
              </a:schemeClr>
            </a:glow>
          </a:effectLst>
        </p:spPr>
        <p:style>
          <a:lnRef idx="2">
            <a:schemeClr val="accent3">
              <a:shade val="50000"/>
            </a:schemeClr>
          </a:lnRef>
          <a:fillRef idx="1">
            <a:schemeClr val="accent3"/>
          </a:fillRef>
          <a:effectRef idx="0">
            <a:schemeClr val="accent3"/>
          </a:effectRef>
          <a:fontRef idx="minor">
            <a:schemeClr val="lt1"/>
          </a:fontRef>
        </p:style>
        <p:txBody>
          <a:bodyPr>
            <a:normAutofit fontScale="85000" lnSpcReduction="20000"/>
          </a:bodyPr>
          <a:lstStyle/>
          <a:p>
            <a:pPr marL="0" indent="0" algn="ctr">
              <a:buNone/>
            </a:pPr>
            <a:r>
              <a:rPr lang="es-CO" dirty="0">
                <a:solidFill>
                  <a:schemeClr val="tx1"/>
                </a:solidFill>
              </a:rPr>
              <a:t>Hoy nuestro ayo, ya no son los sacrificios, sino que continúa siendo el gran código moral, que nos señala a cristo.  </a:t>
            </a:r>
          </a:p>
        </p:txBody>
      </p:sp>
      <p:pic>
        <p:nvPicPr>
          <p:cNvPr id="4" name="Imagen 3"/>
          <p:cNvPicPr>
            <a:picLocks noChangeAspect="1"/>
          </p:cNvPicPr>
          <p:nvPr/>
        </p:nvPicPr>
        <p:blipFill>
          <a:blip r:embed="rId2"/>
          <a:stretch>
            <a:fillRect/>
          </a:stretch>
        </p:blipFill>
        <p:spPr>
          <a:xfrm>
            <a:off x="460648" y="2348880"/>
            <a:ext cx="8226152" cy="2956583"/>
          </a:xfrm>
          <a:prstGeom prst="rect">
            <a:avLst/>
          </a:prstGeom>
          <a:scene3d>
            <a:camera prst="orthographicFront"/>
            <a:lightRig rig="threePt" dir="t"/>
          </a:scene3d>
          <a:sp3d>
            <a:bevelT w="139700" prst="cross"/>
          </a:sp3d>
        </p:spPr>
      </p:pic>
    </p:spTree>
    <p:extLst>
      <p:ext uri="{BB962C8B-B14F-4D97-AF65-F5344CB8AC3E}">
        <p14:creationId xmlns:p14="http://schemas.microsoft.com/office/powerpoint/2010/main" val="304194744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allOver"/>
      </p:transition>
    </mc:Choice>
    <mc:Fallback>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04664"/>
            <a:ext cx="8229600" cy="6048672"/>
          </a:xfrm>
          <a:solidFill>
            <a:schemeClr val="bg1"/>
          </a:solidFill>
          <a:effectLst>
            <a:glow rad="101600">
              <a:srgbClr val="C00000">
                <a:alpha val="60000"/>
              </a:srgbClr>
            </a:glow>
          </a:effectLst>
        </p:spPr>
        <p:txBody>
          <a:bodyPr>
            <a:normAutofit fontScale="92500" lnSpcReduction="20000"/>
          </a:bodyPr>
          <a:lstStyle/>
          <a:p>
            <a:pPr marL="0" indent="0">
              <a:buNone/>
            </a:pPr>
            <a:endParaRPr lang="es-CO" dirty="0">
              <a:solidFill>
                <a:srgbClr val="FF0000"/>
              </a:solidFill>
            </a:endParaRPr>
          </a:p>
          <a:p>
            <a:pPr marL="0" indent="0">
              <a:buNone/>
            </a:pPr>
            <a:r>
              <a:rPr lang="es-CO" dirty="0">
                <a:solidFill>
                  <a:srgbClr val="FF0000"/>
                </a:solidFill>
              </a:rPr>
              <a:t>Heb. 4:2 </a:t>
            </a:r>
            <a:r>
              <a:rPr lang="es-CO" dirty="0"/>
              <a:t>dice: “</a:t>
            </a:r>
            <a:r>
              <a:rPr lang="es-CO" dirty="0">
                <a:latin typeface="Agency FB" panose="020B0503020202020204" pitchFamily="34" charset="0"/>
              </a:rPr>
              <a:t>Porque también a nosotros nos ha sido anunciado como a ellos; </a:t>
            </a:r>
            <a:r>
              <a:rPr lang="es-CO" u="sng" dirty="0">
                <a:latin typeface="Agency FB" panose="020B0503020202020204" pitchFamily="34" charset="0"/>
              </a:rPr>
              <a:t>mas no les aprovechó el oír la palabra a los que la oyeron sin </a:t>
            </a:r>
            <a:r>
              <a:rPr lang="es-CO" b="1" u="sng" dirty="0">
                <a:latin typeface="Agency FB" panose="020B0503020202020204" pitchFamily="34" charset="0"/>
              </a:rPr>
              <a:t>mezclar fe</a:t>
            </a:r>
            <a:r>
              <a:rPr lang="es-CO" dirty="0"/>
              <a:t>”.</a:t>
            </a:r>
          </a:p>
          <a:p>
            <a:pPr marL="0" indent="0">
              <a:buNone/>
            </a:pPr>
            <a:endParaRPr lang="es-CO" dirty="0"/>
          </a:p>
          <a:p>
            <a:pPr marL="400050" lvl="1" indent="0">
              <a:buNone/>
            </a:pPr>
            <a:r>
              <a:rPr lang="es-CO" dirty="0">
                <a:solidFill>
                  <a:srgbClr val="FF0000"/>
                </a:solidFill>
              </a:rPr>
              <a:t>Los que presentaban el sacrificio, confiando en él, para salvación, sin creer que este apuntaba a Cristo, era en vano el sacrificio, ya que en este no había ningún poder.</a:t>
            </a:r>
          </a:p>
          <a:p>
            <a:pPr marL="400050" lvl="1" indent="0">
              <a:buNone/>
            </a:pPr>
            <a:endParaRPr lang="es-CO" dirty="0"/>
          </a:p>
          <a:p>
            <a:pPr marL="0" indent="0">
              <a:buNone/>
            </a:pPr>
            <a:r>
              <a:rPr lang="es-CO" dirty="0"/>
              <a:t>En otro pasaje Pablo rechaza enfáticamente la idea que él presintió que algunos podrían equivocada y apresuradamente deducir de sus escritos, esto es, que la </a:t>
            </a:r>
            <a:r>
              <a:rPr lang="es-CO" u="sng" dirty="0"/>
              <a:t>gracia y el Evangelio anulan la ley</a:t>
            </a:r>
            <a:r>
              <a:rPr lang="es-CO" dirty="0"/>
              <a:t>: “¿</a:t>
            </a:r>
            <a:r>
              <a:rPr lang="es-CO" dirty="0">
                <a:latin typeface="Agency FB" panose="020B0503020202020204" pitchFamily="34" charset="0"/>
              </a:rPr>
              <a:t>Luego por la fe invalidamos la ley? En ninguna manera, sino que confirmamos la ley</a:t>
            </a:r>
            <a:r>
              <a:rPr lang="es-CO" dirty="0"/>
              <a:t>” </a:t>
            </a:r>
            <a:r>
              <a:rPr lang="es-CO" dirty="0">
                <a:solidFill>
                  <a:srgbClr val="FF0000"/>
                </a:solidFill>
              </a:rPr>
              <a:t>(Rom. 3:31). </a:t>
            </a:r>
          </a:p>
          <a:p>
            <a:endParaRPr lang="es-CO" dirty="0"/>
          </a:p>
        </p:txBody>
      </p:sp>
    </p:spTree>
    <p:extLst>
      <p:ext uri="{BB962C8B-B14F-4D97-AF65-F5344CB8AC3E}">
        <p14:creationId xmlns:p14="http://schemas.microsoft.com/office/powerpoint/2010/main" val="51863503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Effect transition="in" filter="circle(in)">
                                      <p:cBhvr>
                                        <p:cTn id="7"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332656"/>
            <a:ext cx="8229600" cy="6192688"/>
          </a:xfrm>
          <a:solidFill>
            <a:schemeClr val="bg1"/>
          </a:solidFill>
          <a:effectLst>
            <a:glow rad="101600">
              <a:srgbClr val="C00000">
                <a:alpha val="60000"/>
              </a:srgbClr>
            </a:glow>
          </a:effectLst>
        </p:spPr>
        <p:txBody>
          <a:bodyPr>
            <a:normAutofit fontScale="85000" lnSpcReduction="10000"/>
          </a:bodyPr>
          <a:lstStyle/>
          <a:p>
            <a:r>
              <a:rPr lang="es-CO" dirty="0"/>
              <a:t>Es, pues, evidente que sea cual fuere el razonamiento de Pablo en Gal.3:19-25, no enseña de ninguna manera la doctrina de una era de salvación, anterior al cristianismo, por medio de la ley, y otra era cristiana de salvación por la gracia, diametralmente opuesta a la anterior.  Lo que Pablo enseña se ve claramente cuando se tiene en cuenta dos factores.  </a:t>
            </a:r>
          </a:p>
          <a:p>
            <a:r>
              <a:rPr lang="es-CO" sz="2800" b="1" u="sng" dirty="0"/>
              <a:t>Primero</a:t>
            </a:r>
            <a:r>
              <a:rPr lang="es-CO" b="1" u="sng" dirty="0"/>
              <a:t>:</a:t>
            </a:r>
            <a:r>
              <a:rPr lang="es-CO" dirty="0"/>
              <a:t> Para todos los judíos y todos los que fueron enseñados desde el punto de vista judío -como sucedió con los gálatas debido a la instrucción de maestros judaizantes-, los acontecimientos del Sinaí fueron los comienzos y la esencia de toda la religión revelada por Dios para su pueblo escogido.  </a:t>
            </a:r>
          </a:p>
          <a:p>
            <a:r>
              <a:rPr lang="es-CO" dirty="0"/>
              <a:t>En el Sinaí, Dios, en forma completamente literal, llamó y separó a los israelitas para que fueran suyos e hizo de ellos su pueblo peculiar, su nación santa.  </a:t>
            </a:r>
          </a:p>
        </p:txBody>
      </p:sp>
    </p:spTree>
    <p:extLst>
      <p:ext uri="{BB962C8B-B14F-4D97-AF65-F5344CB8AC3E}">
        <p14:creationId xmlns:p14="http://schemas.microsoft.com/office/powerpoint/2010/main" val="394886918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down)">
                                      <p:cBhvr>
                                        <p:cTn id="7" dur="500"/>
                                        <p:tgtEl>
                                          <p:spTgt spid="3">
                                            <p:txEl>
                                              <p:pRg st="1" end="1"/>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wipe(down)">
                                      <p:cBhvr>
                                        <p:cTn id="10"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04664"/>
            <a:ext cx="8229600" cy="6120680"/>
          </a:xfrm>
          <a:solidFill>
            <a:schemeClr val="bg1"/>
          </a:solidFill>
          <a:effectLst>
            <a:glow rad="101600">
              <a:srgbClr val="C00000">
                <a:alpha val="60000"/>
              </a:srgbClr>
            </a:glow>
          </a:effectLst>
        </p:spPr>
        <p:txBody>
          <a:bodyPr>
            <a:normAutofit fontScale="85000" lnSpcReduction="10000"/>
          </a:bodyPr>
          <a:lstStyle/>
          <a:p>
            <a:r>
              <a:rPr lang="es-CO" dirty="0"/>
              <a:t>La característica distintiva de esa experiencia inicial en el Sinaí fue el anuncio del gran código moral que debía ser constantemente la norma de la vida de Israel, al cual se añadieron (</a:t>
            </a:r>
            <a:r>
              <a:rPr lang="es-CO" sz="3300" b="1" dirty="0"/>
              <a:t>a</a:t>
            </a:r>
            <a:r>
              <a:rPr lang="es-CO" dirty="0"/>
              <a:t>) </a:t>
            </a:r>
            <a:r>
              <a:rPr lang="es-CO" u="sng" dirty="0"/>
              <a:t>disposiciones civiles, que eran una interpretación y aplicación del código moral para el estado judío</a:t>
            </a:r>
            <a:r>
              <a:rPr lang="es-CO" dirty="0"/>
              <a:t>, y (</a:t>
            </a:r>
            <a:r>
              <a:rPr lang="es-CO" sz="3300" b="1" dirty="0"/>
              <a:t>b</a:t>
            </a:r>
            <a:r>
              <a:rPr lang="es-CO" dirty="0"/>
              <a:t>) </a:t>
            </a:r>
            <a:r>
              <a:rPr lang="es-CO" u="sng" dirty="0"/>
              <a:t>ciertos estatutos para regir el ritual simbólico de los sacrificios y de las ofrendas que anticipaban el gran sacrificio de Cristo</a:t>
            </a:r>
            <a:r>
              <a:rPr lang="es-CO" dirty="0"/>
              <a:t>.  </a:t>
            </a:r>
            <a:r>
              <a:rPr lang="es-CO" dirty="0">
                <a:solidFill>
                  <a:srgbClr val="FF0000"/>
                </a:solidFill>
              </a:rPr>
              <a:t>El Señor había dicho a los israelitas en el Sinaí que si eran obedientes a todas sus leyes, comerían del bien de la tierra y serían su pueblo para siempre</a:t>
            </a:r>
            <a:r>
              <a:rPr lang="es-CO" dirty="0"/>
              <a:t>.  </a:t>
            </a:r>
          </a:p>
          <a:p>
            <a:pPr lvl="1"/>
            <a:r>
              <a:rPr lang="es-CO" dirty="0"/>
              <a:t>Pero equivocadamente pensaron que con sus esfuerzos podían cumplir con esa obediencia, y que, por lo tanto, su esperanza de ser aceptados por Dios y de recibir una herencia siempre dependía de sus propias obras para guardar dichas leyes. </a:t>
            </a:r>
          </a:p>
          <a:p>
            <a:endParaRPr lang="es-CO" dirty="0"/>
          </a:p>
        </p:txBody>
      </p:sp>
    </p:spTree>
    <p:extLst>
      <p:ext uri="{BB962C8B-B14F-4D97-AF65-F5344CB8AC3E}">
        <p14:creationId xmlns:p14="http://schemas.microsoft.com/office/powerpoint/2010/main" val="407464836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allOver"/>
      </p:transition>
    </mc:Choice>
    <mc:Fallback>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332656"/>
            <a:ext cx="8229600" cy="6336704"/>
          </a:xfrm>
          <a:solidFill>
            <a:schemeClr val="bg1"/>
          </a:solidFill>
          <a:effectLst>
            <a:glow rad="101600">
              <a:schemeClr val="tx1">
                <a:alpha val="60000"/>
              </a:schemeClr>
            </a:glow>
          </a:effectLst>
        </p:spPr>
        <p:txBody>
          <a:bodyPr>
            <a:normAutofit fontScale="85000" lnSpcReduction="20000"/>
          </a:bodyPr>
          <a:lstStyle/>
          <a:p>
            <a:r>
              <a:rPr lang="es-CO" sz="3300" b="1" u="sng" dirty="0"/>
              <a:t>Segundo</a:t>
            </a:r>
            <a:r>
              <a:rPr lang="es-CO" dirty="0"/>
              <a:t>: Debe recordarse -si se quiere entender correctamente los </a:t>
            </a:r>
            <a:r>
              <a:rPr lang="es-CO" dirty="0">
                <a:solidFill>
                  <a:srgbClr val="FF0000"/>
                </a:solidFill>
              </a:rPr>
              <a:t>Gal.3:19-25 </a:t>
            </a:r>
            <a:r>
              <a:rPr lang="es-CO" dirty="0"/>
              <a:t>- que Pablo acababa de afirmar a los gálatas que mucho antes del Sinaí Abrahán había recibido la herencia sencilla porque había creído en las promesas de Dios, y </a:t>
            </a:r>
            <a:r>
              <a:rPr lang="es-CO" dirty="0">
                <a:solidFill>
                  <a:srgbClr val="FF0000"/>
                </a:solidFill>
              </a:rPr>
              <a:t>para ilustrar de nuevo la principal afirmación de su epístola había añadido enfáticamente que la salvación es únicamente por fe, que nada de lo que le había sucedido a Abrahán “cuatrocientos treinta años después” pudo haber cambiado los términos con los que se garantizó la herencia</a:t>
            </a:r>
            <a:r>
              <a:rPr lang="es-CO" dirty="0"/>
              <a:t>.  </a:t>
            </a:r>
          </a:p>
          <a:p>
            <a:endParaRPr lang="es-CO" dirty="0"/>
          </a:p>
          <a:p>
            <a:r>
              <a:rPr lang="es-CO" dirty="0"/>
              <a:t>El razonamiento de Pablo se resume en estas palabras: “porque si la herencia es por la ley, ya no es por la promesa” </a:t>
            </a:r>
            <a:r>
              <a:rPr lang="es-CO" dirty="0">
                <a:solidFill>
                  <a:srgbClr val="FF0000"/>
                </a:solidFill>
              </a:rPr>
              <a:t>(Gal. 3:18). </a:t>
            </a:r>
            <a:r>
              <a:rPr lang="es-CO" dirty="0"/>
              <a:t>En otras palabras, los que leían las palabras de Pablo podrían preguntar inmediatamente: “</a:t>
            </a:r>
            <a:r>
              <a:rPr lang="es-CO" dirty="0">
                <a:latin typeface="Agency FB" panose="020B0503020202020204" pitchFamily="34" charset="0"/>
              </a:rPr>
              <a:t>Entonces, ¿para qué sirve la ley</a:t>
            </a:r>
            <a:r>
              <a:rPr lang="es-CO" dirty="0"/>
              <a:t>?”   </a:t>
            </a:r>
          </a:p>
        </p:txBody>
      </p:sp>
    </p:spTree>
    <p:extLst>
      <p:ext uri="{BB962C8B-B14F-4D97-AF65-F5344CB8AC3E}">
        <p14:creationId xmlns:p14="http://schemas.microsoft.com/office/powerpoint/2010/main" val="234378367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crush"/>
      </p:transition>
    </mc:Choice>
    <mc:Fallback>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2064320"/>
          </a:xfrm>
          <a:scene3d>
            <a:camera prst="orthographicFront"/>
            <a:lightRig rig="threePt" dir="t"/>
          </a:scene3d>
          <a:sp3d>
            <a:bevelT w="139700" prst="cross"/>
          </a:sp3d>
        </p:spPr>
        <p:style>
          <a:lnRef idx="1">
            <a:schemeClr val="dk1"/>
          </a:lnRef>
          <a:fillRef idx="2">
            <a:schemeClr val="dk1"/>
          </a:fillRef>
          <a:effectRef idx="1">
            <a:schemeClr val="dk1"/>
          </a:effectRef>
          <a:fontRef idx="minor">
            <a:schemeClr val="dk1"/>
          </a:fontRef>
        </p:style>
        <p:txBody>
          <a:bodyPr>
            <a:noAutofit/>
          </a:bodyPr>
          <a:lstStyle/>
          <a:p>
            <a:r>
              <a:rPr lang="es-CO" sz="3600" b="1" dirty="0"/>
              <a:t>La ley moral, los Diez Mandamientos, son eternos, es el reflejo del carácter de Dios, por ende, será la norma del juicio:</a:t>
            </a:r>
            <a:br>
              <a:rPr lang="es-CO" sz="3600" b="1" dirty="0"/>
            </a:br>
            <a:r>
              <a:rPr lang="es-CO" sz="2800" b="1" dirty="0">
                <a:solidFill>
                  <a:srgbClr val="FF0000"/>
                </a:solidFill>
              </a:rPr>
              <a:t> Ver Sat.2:10-12.</a:t>
            </a:r>
          </a:p>
        </p:txBody>
      </p:sp>
      <p:sp>
        <p:nvSpPr>
          <p:cNvPr id="3" name="Marcador de contenido 2"/>
          <p:cNvSpPr>
            <a:spLocks noGrp="1"/>
          </p:cNvSpPr>
          <p:nvPr>
            <p:ph idx="1"/>
          </p:nvPr>
        </p:nvSpPr>
        <p:spPr>
          <a:xfrm>
            <a:off x="341956" y="5373216"/>
            <a:ext cx="8344843" cy="1184995"/>
          </a:xfrm>
          <a:scene3d>
            <a:camera prst="orthographicFront"/>
            <a:lightRig rig="threePt" dir="t"/>
          </a:scene3d>
          <a:sp3d>
            <a:bevelT w="139700" prst="cross"/>
          </a:sp3d>
        </p:spPr>
        <p:style>
          <a:lnRef idx="1">
            <a:schemeClr val="dk1"/>
          </a:lnRef>
          <a:fillRef idx="2">
            <a:schemeClr val="dk1"/>
          </a:fillRef>
          <a:effectRef idx="1">
            <a:schemeClr val="dk1"/>
          </a:effectRef>
          <a:fontRef idx="minor">
            <a:schemeClr val="dk1"/>
          </a:fontRef>
        </p:style>
        <p:txBody>
          <a:bodyPr>
            <a:normAutofit fontScale="85000" lnSpcReduction="10000"/>
          </a:bodyPr>
          <a:lstStyle/>
          <a:p>
            <a:pPr marL="0" indent="0" algn="ctr">
              <a:buNone/>
            </a:pPr>
            <a:r>
              <a:rPr lang="es-CO" b="1" i="1" dirty="0"/>
              <a:t>La ley ritual y la ley civil, fue “añadida”, (Ver. 19), era temporal, por ende, fue colocada al lado del arca. </a:t>
            </a:r>
          </a:p>
        </p:txBody>
      </p:sp>
      <p:pic>
        <p:nvPicPr>
          <p:cNvPr id="5" name="Imagen 4"/>
          <p:cNvPicPr>
            <a:picLocks noChangeAspect="1"/>
          </p:cNvPicPr>
          <p:nvPr/>
        </p:nvPicPr>
        <p:blipFill>
          <a:blip r:embed="rId2"/>
          <a:stretch>
            <a:fillRect/>
          </a:stretch>
        </p:blipFill>
        <p:spPr>
          <a:xfrm>
            <a:off x="2267744" y="2426196"/>
            <a:ext cx="4378027" cy="2730996"/>
          </a:xfrm>
          <a:prstGeom prst="rect">
            <a:avLst/>
          </a:prstGeom>
        </p:spPr>
      </p:pic>
      <p:pic>
        <p:nvPicPr>
          <p:cNvPr id="6" name="Imagen 5"/>
          <p:cNvPicPr>
            <a:picLocks noChangeAspect="1"/>
          </p:cNvPicPr>
          <p:nvPr/>
        </p:nvPicPr>
        <p:blipFill>
          <a:blip r:embed="rId3"/>
          <a:stretch>
            <a:fillRect/>
          </a:stretch>
        </p:blipFill>
        <p:spPr>
          <a:xfrm>
            <a:off x="2267744" y="2681647"/>
            <a:ext cx="3130880" cy="2340496"/>
          </a:xfrm>
          <a:prstGeom prst="rect">
            <a:avLst/>
          </a:prstGeom>
        </p:spPr>
      </p:pic>
    </p:spTree>
    <p:extLst>
      <p:ext uri="{BB962C8B-B14F-4D97-AF65-F5344CB8AC3E}">
        <p14:creationId xmlns:p14="http://schemas.microsoft.com/office/powerpoint/2010/main" val="213451534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crush"/>
      </p:transition>
    </mc:Choice>
    <mc:Fallback>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04664"/>
            <a:ext cx="8229600" cy="6192688"/>
          </a:xfrm>
          <a:solidFill>
            <a:schemeClr val="bg1"/>
          </a:solidFill>
          <a:effectLst>
            <a:glow rad="101600">
              <a:srgbClr val="C00000">
                <a:alpha val="60000"/>
              </a:srgbClr>
            </a:glow>
          </a:effectLst>
        </p:spPr>
        <p:txBody>
          <a:bodyPr>
            <a:normAutofit fontScale="85000" lnSpcReduction="20000"/>
          </a:bodyPr>
          <a:lstStyle/>
          <a:p>
            <a:r>
              <a:rPr lang="es-CO" b="1" u="sng" dirty="0"/>
              <a:t>Añadida</a:t>
            </a:r>
            <a:r>
              <a:rPr lang="es-CO" dirty="0"/>
              <a:t>. </a:t>
            </a:r>
            <a:r>
              <a:rPr lang="es-CO" dirty="0">
                <a:solidFill>
                  <a:srgbClr val="FF0000"/>
                </a:solidFill>
              </a:rPr>
              <a:t>(Gal.3:19), </a:t>
            </a:r>
            <a:r>
              <a:rPr lang="es-CO" dirty="0"/>
              <a:t>literalmente, “colocar al lado”, “añadir”. ¿Y por qué fue “añadida” la ley </a:t>
            </a:r>
            <a:r>
              <a:rPr lang="es-CO" u="sng" dirty="0"/>
              <a:t>ritual</a:t>
            </a:r>
            <a:r>
              <a:rPr lang="es-CO" dirty="0"/>
              <a:t> si el pacto hecho con Abrahán era adecuado para la salvación?  La respuesta es: “A causa de las transgresiones”.  </a:t>
            </a:r>
          </a:p>
          <a:p>
            <a:pPr lvl="1"/>
            <a:endParaRPr lang="es-CO" dirty="0"/>
          </a:p>
          <a:p>
            <a:pPr lvl="1"/>
            <a:r>
              <a:rPr lang="es-CO" dirty="0"/>
              <a:t>La diferencia entre los tiempos anteriores y los posteriores al Sinaí no fue una diferencia en cuanto a la existencia de grandes leyes procedentes de Dios, sino en cuanto a la revelación explícita de ellas.  En el Sinaí hubo una presentación concreta de la ley moral en dos tablas de piedra y de otras leyes en “el libro de la ley”.  </a:t>
            </a:r>
          </a:p>
          <a:p>
            <a:endParaRPr lang="es-CO" dirty="0"/>
          </a:p>
          <a:p>
            <a:r>
              <a:rPr lang="es-CO" dirty="0"/>
              <a:t>Pero en los siglos anteriores al Sinaí, los patriarcas de Dios poseían la ley moral escrita en sus corazones, y por lo tanto eran conscientes de las elevadas normas morales de Dios </a:t>
            </a:r>
            <a:r>
              <a:rPr lang="es-CO" dirty="0">
                <a:solidFill>
                  <a:srgbClr val="FF0000"/>
                </a:solidFill>
              </a:rPr>
              <a:t>(ver Gen.17:9; Gen.18:19 y Gen.26:5).  </a:t>
            </a:r>
          </a:p>
        </p:txBody>
      </p:sp>
    </p:spTree>
    <p:extLst>
      <p:ext uri="{BB962C8B-B14F-4D97-AF65-F5344CB8AC3E}">
        <p14:creationId xmlns:p14="http://schemas.microsoft.com/office/powerpoint/2010/main" val="146406038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barn(inVertical)">
                                      <p:cBhvr>
                                        <p:cTn id="10"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7"/>
            <a:ext cx="8229600" cy="1437695"/>
          </a:xfrm>
          <a:scene3d>
            <a:camera prst="orthographicFront"/>
            <a:lightRig rig="threePt" dir="t"/>
          </a:scene3d>
          <a:sp3d>
            <a:bevelT w="152400" h="50800" prst="softRound"/>
          </a:sp3d>
        </p:spPr>
        <p:style>
          <a:lnRef idx="1">
            <a:schemeClr val="accent1"/>
          </a:lnRef>
          <a:fillRef idx="2">
            <a:schemeClr val="accent1"/>
          </a:fillRef>
          <a:effectRef idx="1">
            <a:schemeClr val="accent1"/>
          </a:effectRef>
          <a:fontRef idx="minor">
            <a:schemeClr val="dk1"/>
          </a:fontRef>
        </p:style>
        <p:txBody>
          <a:bodyPr>
            <a:noAutofit/>
          </a:bodyPr>
          <a:lstStyle/>
          <a:p>
            <a:r>
              <a:rPr lang="es-CO" sz="2800" dirty="0"/>
              <a:t>Lógicamente que el autor de ambas leyes era Dios, La Ley Moral, escrita por Dios en tablas de piedra, la ritual, escrita por Moisés, en un Libro. </a:t>
            </a:r>
          </a:p>
        </p:txBody>
      </p:sp>
      <p:sp>
        <p:nvSpPr>
          <p:cNvPr id="3" name="Marcador de contenido 2"/>
          <p:cNvSpPr>
            <a:spLocks noGrp="1"/>
          </p:cNvSpPr>
          <p:nvPr>
            <p:ph idx="1"/>
          </p:nvPr>
        </p:nvSpPr>
        <p:spPr>
          <a:xfrm>
            <a:off x="456665" y="5301208"/>
            <a:ext cx="8229600" cy="1040979"/>
          </a:xfrm>
          <a:scene3d>
            <a:camera prst="orthographicFront"/>
            <a:lightRig rig="threePt" dir="t"/>
          </a:scene3d>
          <a:sp3d>
            <a:bevelT w="152400" h="50800" prst="softRound"/>
          </a:sp3d>
        </p:spPr>
        <p:style>
          <a:lnRef idx="1">
            <a:schemeClr val="accent1"/>
          </a:lnRef>
          <a:fillRef idx="2">
            <a:schemeClr val="accent1"/>
          </a:fillRef>
          <a:effectRef idx="1">
            <a:schemeClr val="accent1"/>
          </a:effectRef>
          <a:fontRef idx="minor">
            <a:schemeClr val="dk1"/>
          </a:fontRef>
        </p:style>
        <p:txBody>
          <a:bodyPr>
            <a:normAutofit fontScale="77500" lnSpcReduction="20000"/>
          </a:bodyPr>
          <a:lstStyle/>
          <a:p>
            <a:pPr marL="0" indent="0" algn="ctr">
              <a:buNone/>
            </a:pPr>
            <a:r>
              <a:rPr lang="es-CO" dirty="0"/>
              <a:t>Por ende, la Ley Moral es eterna, mientras que la ley ritual, era temporal, fue puesta fuera del arca, esta finalizó en la cruz.</a:t>
            </a:r>
          </a:p>
        </p:txBody>
      </p:sp>
      <p:pic>
        <p:nvPicPr>
          <p:cNvPr id="4" name="Imagen 3"/>
          <p:cNvPicPr>
            <a:picLocks noChangeAspect="1"/>
          </p:cNvPicPr>
          <p:nvPr/>
        </p:nvPicPr>
        <p:blipFill>
          <a:blip r:embed="rId2"/>
          <a:stretch>
            <a:fillRect/>
          </a:stretch>
        </p:blipFill>
        <p:spPr>
          <a:xfrm>
            <a:off x="251521" y="2130158"/>
            <a:ext cx="2664296" cy="2791197"/>
          </a:xfrm>
          <a:prstGeom prst="rect">
            <a:avLst/>
          </a:prstGeom>
        </p:spPr>
      </p:pic>
      <p:pic>
        <p:nvPicPr>
          <p:cNvPr id="5" name="Imagen 4"/>
          <p:cNvPicPr>
            <a:picLocks noChangeAspect="1"/>
          </p:cNvPicPr>
          <p:nvPr/>
        </p:nvPicPr>
        <p:blipFill>
          <a:blip r:embed="rId3"/>
          <a:stretch>
            <a:fillRect/>
          </a:stretch>
        </p:blipFill>
        <p:spPr>
          <a:xfrm>
            <a:off x="3100327" y="2122160"/>
            <a:ext cx="2799331" cy="2769220"/>
          </a:xfrm>
          <a:prstGeom prst="rect">
            <a:avLst/>
          </a:prstGeom>
        </p:spPr>
      </p:pic>
      <p:pic>
        <p:nvPicPr>
          <p:cNvPr id="6" name="Imagen 5"/>
          <p:cNvPicPr>
            <a:picLocks noChangeAspect="1"/>
          </p:cNvPicPr>
          <p:nvPr/>
        </p:nvPicPr>
        <p:blipFill>
          <a:blip r:embed="rId4"/>
          <a:stretch>
            <a:fillRect/>
          </a:stretch>
        </p:blipFill>
        <p:spPr>
          <a:xfrm>
            <a:off x="6084169" y="2130158"/>
            <a:ext cx="2952328" cy="2731245"/>
          </a:xfrm>
          <a:prstGeom prst="rect">
            <a:avLst/>
          </a:prstGeom>
        </p:spPr>
      </p:pic>
      <p:pic>
        <p:nvPicPr>
          <p:cNvPr id="7" name="Imagen 6"/>
          <p:cNvPicPr>
            <a:picLocks noChangeAspect="1"/>
          </p:cNvPicPr>
          <p:nvPr/>
        </p:nvPicPr>
        <p:blipFill>
          <a:blip r:embed="rId5"/>
          <a:stretch>
            <a:fillRect/>
          </a:stretch>
        </p:blipFill>
        <p:spPr>
          <a:xfrm>
            <a:off x="6084169" y="2336236"/>
            <a:ext cx="2125503" cy="2341067"/>
          </a:xfrm>
          <a:prstGeom prst="rect">
            <a:avLst/>
          </a:prstGeom>
        </p:spPr>
      </p:pic>
    </p:spTree>
    <p:extLst>
      <p:ext uri="{BB962C8B-B14F-4D97-AF65-F5344CB8AC3E}">
        <p14:creationId xmlns:p14="http://schemas.microsoft.com/office/powerpoint/2010/main" val="69487192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04664"/>
            <a:ext cx="8229600" cy="6120680"/>
          </a:xfrm>
          <a:solidFill>
            <a:schemeClr val="bg1"/>
          </a:solidFill>
          <a:effectLst>
            <a:glow rad="228600">
              <a:schemeClr val="accent1">
                <a:satMod val="175000"/>
                <a:alpha val="40000"/>
              </a:schemeClr>
            </a:glow>
          </a:effectLst>
        </p:spPr>
        <p:txBody>
          <a:bodyPr>
            <a:normAutofit fontScale="92500" lnSpcReduction="20000"/>
          </a:bodyPr>
          <a:lstStyle/>
          <a:p>
            <a:pPr lvl="1"/>
            <a:r>
              <a:rPr lang="es-CO" dirty="0"/>
              <a:t>También poseían, en </a:t>
            </a:r>
            <a:r>
              <a:rPr lang="es-CO" u="sng" dirty="0"/>
              <a:t>embrión</a:t>
            </a:r>
            <a:r>
              <a:rPr lang="es-CO" dirty="0"/>
              <a:t>, las leyes de los sacrificios rituales.  </a:t>
            </a:r>
          </a:p>
          <a:p>
            <a:endParaRPr lang="es-CO" dirty="0"/>
          </a:p>
          <a:p>
            <a:r>
              <a:rPr lang="es-CO" dirty="0"/>
              <a:t>Durante el largo y oscuro cautiverio de los israelitas en Egipto, donde vivieron en medio del más tenebroso paganismo y de la inmoralidad más depravada, </a:t>
            </a:r>
            <a:r>
              <a:rPr lang="es-CO" dirty="0">
                <a:solidFill>
                  <a:srgbClr val="FF0000"/>
                </a:solidFill>
              </a:rPr>
              <a:t>casi perdieron su comprensión o conocimiento de las normas morales de Dios y aun de las más rudimentarias ideas de los sacrificios</a:t>
            </a:r>
            <a:r>
              <a:rPr lang="es-CO" dirty="0"/>
              <a:t>.  </a:t>
            </a:r>
          </a:p>
          <a:p>
            <a:pPr lvl="1"/>
            <a:endParaRPr lang="es-CO" dirty="0"/>
          </a:p>
          <a:p>
            <a:pPr lvl="1"/>
            <a:r>
              <a:rPr lang="es-CO" dirty="0"/>
              <a:t>Y cuando los seres humanos llegan a semejante estado, son insensibles al pecado, pues por “la ley” conocemos el pecado, como Pablo lo declara en otro lugar: “</a:t>
            </a:r>
            <a:r>
              <a:rPr lang="es-CO" dirty="0">
                <a:latin typeface="Agency FB" panose="020B0503020202020204" pitchFamily="34" charset="0"/>
              </a:rPr>
              <a:t>Yo no conocí el pecado sino por la ley</a:t>
            </a:r>
            <a:r>
              <a:rPr lang="es-CO" dirty="0"/>
              <a:t>” </a:t>
            </a:r>
            <a:r>
              <a:rPr lang="es-CO" dirty="0">
                <a:solidFill>
                  <a:srgbClr val="FF0000"/>
                </a:solidFill>
              </a:rPr>
              <a:t>(Rom.7:7). </a:t>
            </a:r>
          </a:p>
          <a:p>
            <a:endParaRPr lang="es-CO" dirty="0"/>
          </a:p>
        </p:txBody>
      </p:sp>
    </p:spTree>
    <p:extLst>
      <p:ext uri="{BB962C8B-B14F-4D97-AF65-F5344CB8AC3E}">
        <p14:creationId xmlns:p14="http://schemas.microsoft.com/office/powerpoint/2010/main" val="426164604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188640"/>
            <a:ext cx="8229600" cy="6336704"/>
          </a:xfrm>
          <a:solidFill>
            <a:schemeClr val="bg1"/>
          </a:solidFill>
          <a:effectLst>
            <a:glow rad="228600">
              <a:schemeClr val="accent4">
                <a:satMod val="175000"/>
                <a:alpha val="40000"/>
              </a:schemeClr>
            </a:glow>
          </a:effectLst>
        </p:spPr>
        <p:txBody>
          <a:bodyPr>
            <a:normAutofit fontScale="77500" lnSpcReduction="20000"/>
          </a:bodyPr>
          <a:lstStyle/>
          <a:p>
            <a:r>
              <a:rPr lang="es-CO" dirty="0"/>
              <a:t>Cuando Dios sacó a Israel de la oscuridad y la contaminación de Egipto, su primer contacto con los israelitas consistió en hacerles una presentación de las leyes morales que son la norma de su gobierno, y luego de los estatutos ceremoniales que tenían el propósito de proporcionar a Israel un modelo de servicio ritual que les aclara el sacrificio prometido de nuestro Señor.  </a:t>
            </a:r>
          </a:p>
          <a:p>
            <a:pPr lvl="1"/>
            <a:endParaRPr lang="es-CO" dirty="0"/>
          </a:p>
          <a:p>
            <a:pPr lvl="1"/>
            <a:r>
              <a:rPr lang="es-CO" dirty="0"/>
              <a:t>Es así como la ley –ritual- “</a:t>
            </a:r>
            <a:r>
              <a:rPr lang="es-CO" dirty="0">
                <a:latin typeface="Agency FB" panose="020B0503020202020204" pitchFamily="34" charset="0"/>
              </a:rPr>
              <a:t>fue añadida a causa de las transgresiones</a:t>
            </a:r>
            <a:r>
              <a:rPr lang="es-CO" dirty="0"/>
              <a:t>” </a:t>
            </a:r>
            <a:r>
              <a:rPr lang="es-CO" dirty="0">
                <a:solidFill>
                  <a:srgbClr val="FF0000"/>
                </a:solidFill>
              </a:rPr>
              <a:t>(Gal.3:19), </a:t>
            </a:r>
            <a:r>
              <a:rPr lang="es-CO" dirty="0"/>
              <a:t>“</a:t>
            </a:r>
            <a:r>
              <a:rPr lang="es-CO" dirty="0">
                <a:latin typeface="Agency FB" panose="020B0503020202020204" pitchFamily="34" charset="0"/>
              </a:rPr>
              <a:t>a fin de que por el mandamiento el pecado llegase a ser sobremanera pecaminoso</a:t>
            </a:r>
            <a:r>
              <a:rPr lang="es-CO" dirty="0"/>
              <a:t>” </a:t>
            </a:r>
            <a:r>
              <a:rPr lang="es-CO" dirty="0">
                <a:solidFill>
                  <a:srgbClr val="FF0000"/>
                </a:solidFill>
              </a:rPr>
              <a:t>(Rom.7:13).  </a:t>
            </a:r>
          </a:p>
          <a:p>
            <a:endParaRPr lang="es-CO" dirty="0"/>
          </a:p>
          <a:p>
            <a:r>
              <a:rPr lang="es-CO" dirty="0"/>
              <a:t>Los israelitas, lamentablemente acostumbrados a los burdos conceptos religiosos de los egipcios, únicamente podían comprender que eran pecadores y que por lo tanto necesitaban la salvación, si llegaban a tener una muy clara visión de la ley moral de Dios.  Y como se les presentaron con claros detalles los estatutos ceremoniales,  pudieron ver la forma que Dios había ideado para salvarlos de sus pecados </a:t>
            </a:r>
            <a:r>
              <a:rPr lang="es-CO" dirty="0">
                <a:solidFill>
                  <a:srgbClr val="FF0000"/>
                </a:solidFill>
              </a:rPr>
              <a:t>(Efe.2:15). </a:t>
            </a:r>
          </a:p>
          <a:p>
            <a:endParaRPr lang="es-CO" dirty="0"/>
          </a:p>
        </p:txBody>
      </p:sp>
    </p:spTree>
    <p:extLst>
      <p:ext uri="{BB962C8B-B14F-4D97-AF65-F5344CB8AC3E}">
        <p14:creationId xmlns:p14="http://schemas.microsoft.com/office/powerpoint/2010/main" val="163928516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drap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circle(in)">
                                      <p:cBhvr>
                                        <p:cTn id="7" dur="2000"/>
                                        <p:tgtEl>
                                          <p:spTgt spid="3">
                                            <p:txEl>
                                              <p:pRg st="2" end="2"/>
                                            </p:txEl>
                                          </p:spTgt>
                                        </p:tgtEl>
                                      </p:cBhvr>
                                    </p:animEffect>
                                  </p:childTnLst>
                                </p:cTn>
                              </p:par>
                              <p:par>
                                <p:cTn id="8" presetID="6" presetClass="entr" presetSubtype="16"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circle(in)">
                                      <p:cBhvr>
                                        <p:cTn id="10"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260648"/>
            <a:ext cx="8229600" cy="6480720"/>
          </a:xfrm>
          <a:solidFill>
            <a:schemeClr val="bg1"/>
          </a:solidFill>
          <a:effectLst>
            <a:glow rad="101600">
              <a:srgbClr val="C00000">
                <a:alpha val="60000"/>
              </a:srgbClr>
            </a:glow>
          </a:effectLst>
        </p:spPr>
        <p:txBody>
          <a:bodyPr>
            <a:normAutofit fontScale="92500" lnSpcReduction="10000"/>
          </a:bodyPr>
          <a:lstStyle/>
          <a:p>
            <a:r>
              <a:rPr lang="es-CO" dirty="0"/>
              <a:t> </a:t>
            </a:r>
            <a:r>
              <a:rPr lang="es-CO" sz="3000" dirty="0"/>
              <a:t>Esta ley era un “ayo”, hasta que viniese la simiente. Es decir, hasta que viniera Cristo </a:t>
            </a:r>
            <a:r>
              <a:rPr lang="es-CO" sz="3000" dirty="0">
                <a:solidFill>
                  <a:srgbClr val="FF0000"/>
                </a:solidFill>
              </a:rPr>
              <a:t>(Gal.3:16, 24). </a:t>
            </a:r>
            <a:r>
              <a:rPr lang="es-CO" sz="3000" dirty="0"/>
              <a:t>A quien fue hecha la promesa. O “con respecto a quien la promesa fue hecha”. </a:t>
            </a:r>
          </a:p>
          <a:p>
            <a:pPr marL="0" indent="0">
              <a:buNone/>
            </a:pPr>
            <a:endParaRPr lang="es-CO" dirty="0"/>
          </a:p>
          <a:p>
            <a:pPr marL="0" indent="0">
              <a:buNone/>
            </a:pPr>
            <a:r>
              <a:rPr lang="es-CO" sz="3400" b="1" dirty="0"/>
              <a:t>Ordenada por medio de ángeles. </a:t>
            </a:r>
          </a:p>
          <a:p>
            <a:r>
              <a:rPr lang="es-CO" dirty="0"/>
              <a:t> </a:t>
            </a:r>
            <a:r>
              <a:rPr lang="es-CO" sz="3000" dirty="0"/>
              <a:t>El relato del Éxodo no dice nada en cuanto a la presencia de ángeles en el Sinaí.  Pero Según </a:t>
            </a:r>
            <a:r>
              <a:rPr lang="es-CO" sz="3000" dirty="0">
                <a:solidFill>
                  <a:srgbClr val="FF0000"/>
                </a:solidFill>
              </a:rPr>
              <a:t>Deu.33:2 </a:t>
            </a:r>
            <a:r>
              <a:rPr lang="es-CO" sz="3000" dirty="0"/>
              <a:t>había presentes “</a:t>
            </a:r>
            <a:r>
              <a:rPr lang="es-CO" sz="3000" dirty="0">
                <a:latin typeface="Agency FB" panose="020B0503020202020204" pitchFamily="34" charset="0"/>
              </a:rPr>
              <a:t>diez millares de santos</a:t>
            </a:r>
            <a:r>
              <a:rPr lang="es-CO" sz="3000" dirty="0"/>
              <a:t>” cuando se dio la ley. Y el </a:t>
            </a:r>
            <a:r>
              <a:rPr lang="es-CO" sz="3000" dirty="0">
                <a:solidFill>
                  <a:srgbClr val="FF0000"/>
                </a:solidFill>
              </a:rPr>
              <a:t>Sal 68:17</a:t>
            </a:r>
            <a:r>
              <a:rPr lang="es-CO" sz="3000" dirty="0"/>
              <a:t> dice: “</a:t>
            </a:r>
            <a:r>
              <a:rPr lang="es-CO" sz="3000" dirty="0">
                <a:latin typeface="Agency FB" panose="020B0503020202020204" pitchFamily="34" charset="0"/>
              </a:rPr>
              <a:t>Los carros de Dios se cuentan por veintenas de millares de millares; El Señor viene del Sinaí a su santuario</a:t>
            </a:r>
            <a:r>
              <a:rPr lang="es-CO" sz="3000" dirty="0"/>
              <a:t>”.  Esteban en </a:t>
            </a:r>
            <a:r>
              <a:rPr lang="es-CO" sz="3000" dirty="0">
                <a:solidFill>
                  <a:srgbClr val="FF0000"/>
                </a:solidFill>
              </a:rPr>
              <a:t>(Hech.7:53) </a:t>
            </a:r>
            <a:r>
              <a:rPr lang="es-CO" sz="3000" dirty="0"/>
              <a:t>y Pablo en </a:t>
            </a:r>
            <a:r>
              <a:rPr lang="es-CO" sz="3000" dirty="0">
                <a:solidFill>
                  <a:srgbClr val="FF0000"/>
                </a:solidFill>
              </a:rPr>
              <a:t>(Heb.2:2) </a:t>
            </a:r>
            <a:r>
              <a:rPr lang="es-CO" sz="3000" dirty="0"/>
              <a:t>hablan de ángeles que participaron de la entrega del código moral y ritual en el Sinaí. </a:t>
            </a:r>
            <a:r>
              <a:rPr lang="es-CO" sz="3000" dirty="0">
                <a:solidFill>
                  <a:srgbClr val="FF0000"/>
                </a:solidFill>
              </a:rPr>
              <a:t>(Ver PP 379). </a:t>
            </a:r>
            <a:endParaRPr lang="es-CO" dirty="0">
              <a:solidFill>
                <a:srgbClr val="FF0000"/>
              </a:solidFill>
            </a:endParaRPr>
          </a:p>
        </p:txBody>
      </p:sp>
    </p:spTree>
    <p:extLst>
      <p:ext uri="{BB962C8B-B14F-4D97-AF65-F5344CB8AC3E}">
        <p14:creationId xmlns:p14="http://schemas.microsoft.com/office/powerpoint/2010/main" val="130175506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ractur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barn(inVertical)">
                                      <p:cBhvr>
                                        <p:cTn id="10"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04664"/>
            <a:ext cx="8229600" cy="6048672"/>
          </a:xfrm>
          <a:solidFill>
            <a:schemeClr val="bg1"/>
          </a:solidFill>
          <a:effectLst>
            <a:glow rad="101600">
              <a:schemeClr val="tx1">
                <a:alpha val="60000"/>
              </a:schemeClr>
            </a:glow>
          </a:effectLst>
        </p:spPr>
        <p:txBody>
          <a:bodyPr>
            <a:normAutofit lnSpcReduction="10000"/>
          </a:bodyPr>
          <a:lstStyle/>
          <a:p>
            <a:r>
              <a:rPr lang="es-CO" dirty="0"/>
              <a:t> </a:t>
            </a:r>
            <a:r>
              <a:rPr lang="es-CO" b="1" u="sng" dirty="0"/>
              <a:t>Mediador</a:t>
            </a:r>
            <a:r>
              <a:rPr lang="es-CO" dirty="0"/>
              <a:t>. O “árbitro”, “intermediario”.  El que interviene entre dos partes para reconciliar puntos de vista o intereses divergentes, o hace que puedan coincidir en un pacto.  </a:t>
            </a:r>
          </a:p>
          <a:p>
            <a:pPr lvl="1"/>
            <a:endParaRPr lang="es-CO" dirty="0"/>
          </a:p>
          <a:p>
            <a:pPr lvl="1"/>
            <a:r>
              <a:rPr lang="es-CO" dirty="0"/>
              <a:t>En </a:t>
            </a:r>
            <a:r>
              <a:rPr lang="es-CO" dirty="0">
                <a:solidFill>
                  <a:srgbClr val="FF0000"/>
                </a:solidFill>
              </a:rPr>
              <a:t>Gal.3:20 </a:t>
            </a:r>
            <a:r>
              <a:rPr lang="es-CO" dirty="0"/>
              <a:t>Pablo aclara su propósito al mencionar la forma mediata o indirecta en que fue dada la ley ceremonial.  Como las leyes ceremoniales y civiles fueron dadas a través de un mediador, </a:t>
            </a:r>
            <a:r>
              <a:rPr lang="es-CO" u="sng" dirty="0"/>
              <a:t>Moisés</a:t>
            </a:r>
            <a:r>
              <a:rPr lang="es-CO" dirty="0"/>
              <a:t>, </a:t>
            </a:r>
            <a:r>
              <a:rPr lang="es-CO" dirty="0">
                <a:solidFill>
                  <a:srgbClr val="FF0000"/>
                </a:solidFill>
              </a:rPr>
              <a:t>(Ver Exo.20:19 y Exo.21:1), </a:t>
            </a:r>
            <a:r>
              <a:rPr lang="es-CO" dirty="0"/>
              <a:t>procedieron indirectamente de Dios; sin embargo, el pacto y sus promesas se dieron directamente a Abrahán, sin la ayuda de un mediador humano. </a:t>
            </a:r>
          </a:p>
        </p:txBody>
      </p:sp>
    </p:spTree>
    <p:extLst>
      <p:ext uri="{BB962C8B-B14F-4D97-AF65-F5344CB8AC3E}">
        <p14:creationId xmlns:p14="http://schemas.microsoft.com/office/powerpoint/2010/main" val="262267740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480720"/>
          </a:xfrm>
          <a:solidFill>
            <a:schemeClr val="bg1"/>
          </a:solidFill>
          <a:effectLst>
            <a:glow rad="101600">
              <a:srgbClr val="C00000">
                <a:alpha val="60000"/>
              </a:srgbClr>
            </a:glow>
          </a:effectLst>
        </p:spPr>
        <p:txBody>
          <a:bodyPr>
            <a:normAutofit fontScale="62500" lnSpcReduction="20000"/>
          </a:bodyPr>
          <a:lstStyle/>
          <a:p>
            <a:pPr marL="0" indent="0">
              <a:buNone/>
            </a:pPr>
            <a:r>
              <a:rPr lang="es-CO" b="1" dirty="0"/>
              <a:t>A Cristo. </a:t>
            </a:r>
            <a:r>
              <a:rPr lang="es-CO" sz="3800" dirty="0"/>
              <a:t>Es decir, hasta que viniera Cristo, como lo indica el contexto de </a:t>
            </a:r>
            <a:r>
              <a:rPr lang="es-CO" sz="3800" dirty="0">
                <a:solidFill>
                  <a:srgbClr val="FF0000"/>
                </a:solidFill>
              </a:rPr>
              <a:t>(Gal.3:19, 23).  </a:t>
            </a:r>
            <a:r>
              <a:rPr lang="es-CO" sz="3800" dirty="0"/>
              <a:t>Según </a:t>
            </a:r>
            <a:r>
              <a:rPr lang="es-CO" sz="3800" dirty="0">
                <a:solidFill>
                  <a:srgbClr val="FF0000"/>
                </a:solidFill>
              </a:rPr>
              <a:t>Gal.3:19</a:t>
            </a:r>
            <a:r>
              <a:rPr lang="es-CO" sz="3800" dirty="0"/>
              <a:t>, “la ley. . . fue añadida, [al pacto]. . . hasta que viniese la simiente-Cristo-. O para decirlo en forma más enfática, Israel fue “confinado bajo la ley” (ver Gal.3:23) hasta que las condiciones de Dios para la salvación por la fe fueran “reveladas” con la venida de Cristo. </a:t>
            </a:r>
            <a:endParaRPr lang="es-CO" sz="2800" dirty="0"/>
          </a:p>
          <a:p>
            <a:pPr marL="0" indent="0">
              <a:buNone/>
            </a:pPr>
            <a:endParaRPr lang="es-CO" sz="3600" b="1" dirty="0"/>
          </a:p>
          <a:p>
            <a:pPr marL="0" indent="0">
              <a:buNone/>
            </a:pPr>
            <a:r>
              <a:rPr lang="es-CO" sz="3600" b="1" dirty="0"/>
              <a:t>¿Cuáles fueron las promesas?</a:t>
            </a:r>
          </a:p>
          <a:p>
            <a:r>
              <a:rPr lang="es-CO" sz="3600" b="1" dirty="0"/>
              <a:t> </a:t>
            </a:r>
            <a:r>
              <a:rPr lang="es-CO" sz="3600" dirty="0"/>
              <a:t>Esas promesas incluían: </a:t>
            </a:r>
          </a:p>
          <a:p>
            <a:r>
              <a:rPr lang="es-CO" sz="3600" b="1" dirty="0"/>
              <a:t>1</a:t>
            </a:r>
            <a:r>
              <a:rPr lang="es-CO" sz="3600" dirty="0"/>
              <a:t>). Un hijo que sería su heredero </a:t>
            </a:r>
            <a:r>
              <a:rPr lang="es-CO" sz="3600" dirty="0">
                <a:solidFill>
                  <a:srgbClr val="FF0000"/>
                </a:solidFill>
              </a:rPr>
              <a:t>(Gen.15:4).</a:t>
            </a:r>
            <a:r>
              <a:rPr lang="es-CO" sz="3600" dirty="0"/>
              <a:t> </a:t>
            </a:r>
          </a:p>
          <a:p>
            <a:r>
              <a:rPr lang="es-CO" sz="3600" b="1" dirty="0"/>
              <a:t>2</a:t>
            </a:r>
            <a:r>
              <a:rPr lang="es-CO" sz="3600" dirty="0"/>
              <a:t>). La posesión de la tierra literal de Canaán </a:t>
            </a:r>
            <a:r>
              <a:rPr lang="es-CO" sz="3600" dirty="0">
                <a:solidFill>
                  <a:srgbClr val="FF0000"/>
                </a:solidFill>
              </a:rPr>
              <a:t>(Gal.3:18).</a:t>
            </a:r>
          </a:p>
          <a:p>
            <a:r>
              <a:rPr lang="es-CO" sz="3600" b="1" dirty="0"/>
              <a:t>3</a:t>
            </a:r>
            <a:r>
              <a:rPr lang="es-CO" sz="3600" dirty="0"/>
              <a:t>). La perspectiva de llegar a ser una gran nación </a:t>
            </a:r>
            <a:r>
              <a:rPr lang="es-CO" sz="3600" dirty="0">
                <a:solidFill>
                  <a:srgbClr val="FF0000"/>
                </a:solidFill>
              </a:rPr>
              <a:t>(Gal.12:2;15:5). </a:t>
            </a:r>
          </a:p>
          <a:p>
            <a:r>
              <a:rPr lang="es-CO" sz="3600" b="1" dirty="0"/>
              <a:t>4</a:t>
            </a:r>
            <a:r>
              <a:rPr lang="es-CO" sz="3600" dirty="0"/>
              <a:t>). Que el Mesías sería no descendiente suyo </a:t>
            </a:r>
            <a:r>
              <a:rPr lang="es-CO" sz="3600" dirty="0">
                <a:solidFill>
                  <a:srgbClr val="FF0000"/>
                </a:solidFill>
              </a:rPr>
              <a:t>(Gal.3:16).</a:t>
            </a:r>
          </a:p>
          <a:p>
            <a:r>
              <a:rPr lang="es-CO" sz="3600" b="1" dirty="0"/>
              <a:t>5</a:t>
            </a:r>
            <a:r>
              <a:rPr lang="es-CO" sz="3600" dirty="0"/>
              <a:t>). Y el privilegio de ser el instrumento elegido por Dios para proclamar la salvación a las naciones de la tierra </a:t>
            </a:r>
            <a:r>
              <a:rPr lang="es-CO" sz="3600" dirty="0">
                <a:solidFill>
                  <a:srgbClr val="FF0000"/>
                </a:solidFill>
              </a:rPr>
              <a:t>(Gen.12:3; Gal.3:8,14).</a:t>
            </a:r>
            <a:r>
              <a:rPr lang="es-CO" sz="3600" dirty="0"/>
              <a:t>  </a:t>
            </a:r>
          </a:p>
          <a:p>
            <a:pPr marL="0" indent="0">
              <a:buNone/>
            </a:pPr>
            <a:r>
              <a:rPr lang="es-CO" sz="3600" dirty="0"/>
              <a:t>Esas promesas fueron repetidas a Abrahán en diferentes ocasiones, durante unos 50 años </a:t>
            </a:r>
            <a:r>
              <a:rPr lang="es-CO" sz="3600" dirty="0">
                <a:solidFill>
                  <a:srgbClr val="FF0000"/>
                </a:solidFill>
              </a:rPr>
              <a:t>(Gen.12:1-4, Gen.12:7; Gen.13:15-16; Gen.15:4-5, Gen.15:13-18; Gen.17:1-8, Gen.17:16-21; Gen.18:10; Gen.22:17-18). </a:t>
            </a:r>
          </a:p>
          <a:p>
            <a:pPr marL="0" indent="0">
              <a:buNone/>
            </a:pPr>
            <a:endParaRPr lang="es-CO" sz="3600" b="1" dirty="0"/>
          </a:p>
        </p:txBody>
      </p:sp>
    </p:spTree>
    <p:extLst>
      <p:ext uri="{BB962C8B-B14F-4D97-AF65-F5344CB8AC3E}">
        <p14:creationId xmlns:p14="http://schemas.microsoft.com/office/powerpoint/2010/main" val="360971224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barn(inVertical)">
                                      <p:cBhvr>
                                        <p:cTn id="10" dur="500"/>
                                        <p:tgtEl>
                                          <p:spTgt spid="3">
                                            <p:txEl>
                                              <p:pRg st="3" end="3"/>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barn(inVertical)">
                                      <p:cBhvr>
                                        <p:cTn id="13" dur="500"/>
                                        <p:tgtEl>
                                          <p:spTgt spid="3">
                                            <p:txEl>
                                              <p:pRg st="4" end="4"/>
                                            </p:txEl>
                                          </p:spTgt>
                                        </p:tgtEl>
                                      </p:cBhvr>
                                    </p:animEffect>
                                  </p:childTnLst>
                                </p:cTn>
                              </p:par>
                              <p:par>
                                <p:cTn id="14" presetID="16" presetClass="entr" presetSubtype="21" fill="hold" nodeType="withEffect">
                                  <p:stCondLst>
                                    <p:cond delay="0"/>
                                  </p:stCondLst>
                                  <p:childTnLst>
                                    <p:set>
                                      <p:cBhvr>
                                        <p:cTn id="15" dur="1" fill="hold">
                                          <p:stCondLst>
                                            <p:cond delay="0"/>
                                          </p:stCondLst>
                                        </p:cTn>
                                        <p:tgtEl>
                                          <p:spTgt spid="3">
                                            <p:txEl>
                                              <p:pRg st="5" end="5"/>
                                            </p:txEl>
                                          </p:spTgt>
                                        </p:tgtEl>
                                        <p:attrNameLst>
                                          <p:attrName>style.visibility</p:attrName>
                                        </p:attrNameLst>
                                      </p:cBhvr>
                                      <p:to>
                                        <p:strVal val="visible"/>
                                      </p:to>
                                    </p:set>
                                    <p:animEffect transition="in" filter="barn(inVertical)">
                                      <p:cBhvr>
                                        <p:cTn id="16" dur="500"/>
                                        <p:tgtEl>
                                          <p:spTgt spid="3">
                                            <p:txEl>
                                              <p:pRg st="5" end="5"/>
                                            </p:txEl>
                                          </p:spTgt>
                                        </p:tgtEl>
                                      </p:cBhvr>
                                    </p:animEffect>
                                  </p:childTnLst>
                                </p:cTn>
                              </p:par>
                              <p:par>
                                <p:cTn id="17" presetID="16" presetClass="entr" presetSubtype="21"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Effect transition="in" filter="barn(inVertical)">
                                      <p:cBhvr>
                                        <p:cTn id="19" dur="500"/>
                                        <p:tgtEl>
                                          <p:spTgt spid="3">
                                            <p:txEl>
                                              <p:pRg st="6" end="6"/>
                                            </p:txEl>
                                          </p:spTgt>
                                        </p:tgtEl>
                                      </p:cBhvr>
                                    </p:animEffect>
                                  </p:childTnLst>
                                </p:cTn>
                              </p:par>
                              <p:par>
                                <p:cTn id="20" presetID="16" presetClass="entr" presetSubtype="21" fill="hold" nodeType="with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Effect transition="in" filter="barn(inVertical)">
                                      <p:cBhvr>
                                        <p:cTn id="22" dur="500"/>
                                        <p:tgtEl>
                                          <p:spTgt spid="3">
                                            <p:txEl>
                                              <p:pRg st="7" end="7"/>
                                            </p:txEl>
                                          </p:spTgt>
                                        </p:tgtEl>
                                      </p:cBhvr>
                                    </p:animEffect>
                                  </p:childTnLst>
                                </p:cTn>
                              </p:par>
                              <p:par>
                                <p:cTn id="23" presetID="16" presetClass="entr" presetSubtype="21" fill="hold" nodeType="with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animEffect transition="in" filter="barn(inVertical)">
                                      <p:cBhvr>
                                        <p:cTn id="25" dur="500"/>
                                        <p:tgtEl>
                                          <p:spTgt spid="3">
                                            <p:txEl>
                                              <p:pRg st="8" end="8"/>
                                            </p:txEl>
                                          </p:spTgt>
                                        </p:tgtEl>
                                      </p:cBhvr>
                                    </p:animEffect>
                                  </p:childTnLst>
                                </p:cTn>
                              </p:par>
                              <p:par>
                                <p:cTn id="26" presetID="16" presetClass="entr" presetSubtype="21" fill="hold" nodeType="withEffect">
                                  <p:stCondLst>
                                    <p:cond delay="0"/>
                                  </p:stCondLst>
                                  <p:childTnLst>
                                    <p:set>
                                      <p:cBhvr>
                                        <p:cTn id="27" dur="1" fill="hold">
                                          <p:stCondLst>
                                            <p:cond delay="0"/>
                                          </p:stCondLst>
                                        </p:cTn>
                                        <p:tgtEl>
                                          <p:spTgt spid="3">
                                            <p:txEl>
                                              <p:pRg st="9" end="9"/>
                                            </p:txEl>
                                          </p:spTgt>
                                        </p:tgtEl>
                                        <p:attrNameLst>
                                          <p:attrName>style.visibility</p:attrName>
                                        </p:attrNameLst>
                                      </p:cBhvr>
                                      <p:to>
                                        <p:strVal val="visible"/>
                                      </p:to>
                                    </p:set>
                                    <p:animEffect transition="in" filter="barn(inVertical)">
                                      <p:cBhvr>
                                        <p:cTn id="28"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332656"/>
            <a:ext cx="8229600" cy="6192688"/>
          </a:xfrm>
          <a:solidFill>
            <a:schemeClr val="bg1"/>
          </a:solidFill>
          <a:effectLst>
            <a:glow rad="228600">
              <a:schemeClr val="accent2">
                <a:satMod val="175000"/>
                <a:alpha val="40000"/>
              </a:schemeClr>
            </a:glow>
          </a:effectLst>
        </p:spPr>
        <p:txBody>
          <a:bodyPr>
            <a:normAutofit/>
          </a:bodyPr>
          <a:lstStyle/>
          <a:p>
            <a:r>
              <a:rPr lang="es-CO" dirty="0"/>
              <a:t>El propósito del pacto de Dios con Abrahán fue la venida del Mesías y la salvación de los hombres; </a:t>
            </a:r>
            <a:r>
              <a:rPr lang="es-CO" u="sng" dirty="0"/>
              <a:t>todas las otras promesas eran accesorias. </a:t>
            </a:r>
          </a:p>
          <a:p>
            <a:pPr lvl="1"/>
            <a:r>
              <a:rPr lang="es-CO" dirty="0"/>
              <a:t>Había grandes bendiciones para los israelitas si cooperaban con Dios; pero desafortunadamente no cumplieron con su parte según lo dice </a:t>
            </a:r>
            <a:r>
              <a:rPr lang="es-CO" dirty="0">
                <a:solidFill>
                  <a:srgbClr val="FF0000"/>
                </a:solidFill>
              </a:rPr>
              <a:t>(pp. 32-34)</a:t>
            </a:r>
            <a:r>
              <a:rPr lang="es-CO" dirty="0"/>
              <a:t>; por esa razón perdieron el derecho a desempeñar su misión como los instrumentos del cielo para la salvación del mundo.  A pesar de todo, Dios superó el fracaso de ellos en tal manera que el Mesías vino a la tierra en la plenitud del tiempo como un Hijo de Abrahán. </a:t>
            </a:r>
            <a:r>
              <a:rPr lang="es-CO" dirty="0">
                <a:solidFill>
                  <a:srgbClr val="FF0000"/>
                </a:solidFill>
              </a:rPr>
              <a:t>(Ver Gal.4:4).</a:t>
            </a:r>
          </a:p>
        </p:txBody>
      </p:sp>
    </p:spTree>
    <p:extLst>
      <p:ext uri="{BB962C8B-B14F-4D97-AF65-F5344CB8AC3E}">
        <p14:creationId xmlns:p14="http://schemas.microsoft.com/office/powerpoint/2010/main" val="110718329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airplane"/>
      </p:transition>
    </mc:Choice>
    <mc:Fallback>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474389"/>
            <a:ext cx="8229600" cy="1863080"/>
          </a:xfrm>
        </p:spPr>
        <p:style>
          <a:lnRef idx="1">
            <a:schemeClr val="accent2"/>
          </a:lnRef>
          <a:fillRef idx="2">
            <a:schemeClr val="accent2"/>
          </a:fillRef>
          <a:effectRef idx="1">
            <a:schemeClr val="accent2"/>
          </a:effectRef>
          <a:fontRef idx="minor">
            <a:schemeClr val="dk1"/>
          </a:fontRef>
        </p:style>
        <p:txBody>
          <a:bodyPr>
            <a:noAutofit/>
          </a:bodyPr>
          <a:lstStyle/>
          <a:p>
            <a:r>
              <a:rPr lang="es-CO" sz="3200" b="1" dirty="0"/>
              <a:t>La ley “nuestro ayo”, nos conducía a los cuatro eventos sobresalientes de la vida del “Descendiente”.</a:t>
            </a:r>
            <a:r>
              <a:rPr lang="es-CO" dirty="0"/>
              <a:t> </a:t>
            </a:r>
          </a:p>
        </p:txBody>
      </p:sp>
      <p:sp>
        <p:nvSpPr>
          <p:cNvPr id="3" name="Marcador de contenido 2"/>
          <p:cNvSpPr>
            <a:spLocks noGrp="1"/>
          </p:cNvSpPr>
          <p:nvPr>
            <p:ph idx="1"/>
          </p:nvPr>
        </p:nvSpPr>
        <p:spPr>
          <a:xfrm>
            <a:off x="457200" y="5229200"/>
            <a:ext cx="8229600" cy="896963"/>
          </a:xfrm>
        </p:spPr>
        <p:style>
          <a:lnRef idx="1">
            <a:schemeClr val="accent2"/>
          </a:lnRef>
          <a:fillRef idx="2">
            <a:schemeClr val="accent2"/>
          </a:fillRef>
          <a:effectRef idx="1">
            <a:schemeClr val="accent2"/>
          </a:effectRef>
          <a:fontRef idx="minor">
            <a:schemeClr val="dk1"/>
          </a:fontRef>
        </p:style>
        <p:txBody>
          <a:bodyPr>
            <a:normAutofit fontScale="77500" lnSpcReduction="20000"/>
          </a:bodyPr>
          <a:lstStyle/>
          <a:p>
            <a:pPr marL="0" indent="0" algn="ctr">
              <a:buNone/>
            </a:pPr>
            <a:r>
              <a:rPr lang="es-CO" sz="3600" b="1" dirty="0"/>
              <a:t>Encarnación, bautismo, muerte y resurrección:</a:t>
            </a:r>
          </a:p>
          <a:p>
            <a:pPr marL="0" indent="0" algn="ctr">
              <a:buNone/>
            </a:pPr>
            <a:r>
              <a:rPr lang="es-CO" sz="3600" b="1" dirty="0"/>
              <a:t>Lo que haría posible nuestra salvación</a:t>
            </a:r>
          </a:p>
        </p:txBody>
      </p:sp>
      <p:pic>
        <p:nvPicPr>
          <p:cNvPr id="5" name="Imagen 4"/>
          <p:cNvPicPr>
            <a:picLocks noChangeAspect="1"/>
          </p:cNvPicPr>
          <p:nvPr/>
        </p:nvPicPr>
        <p:blipFill>
          <a:blip r:embed="rId2"/>
          <a:stretch>
            <a:fillRect/>
          </a:stretch>
        </p:blipFill>
        <p:spPr>
          <a:xfrm>
            <a:off x="107504" y="2708920"/>
            <a:ext cx="2304256" cy="2148830"/>
          </a:xfrm>
          <a:prstGeom prst="rect">
            <a:avLst/>
          </a:prstGeom>
        </p:spPr>
      </p:pic>
      <p:pic>
        <p:nvPicPr>
          <p:cNvPr id="6" name="Imagen 5"/>
          <p:cNvPicPr>
            <a:picLocks noChangeAspect="1"/>
          </p:cNvPicPr>
          <p:nvPr/>
        </p:nvPicPr>
        <p:blipFill>
          <a:blip r:embed="rId3"/>
          <a:stretch>
            <a:fillRect/>
          </a:stretch>
        </p:blipFill>
        <p:spPr>
          <a:xfrm>
            <a:off x="2557087" y="2724053"/>
            <a:ext cx="2086922" cy="2144067"/>
          </a:xfrm>
          <a:prstGeom prst="rect">
            <a:avLst/>
          </a:prstGeom>
        </p:spPr>
      </p:pic>
      <p:pic>
        <p:nvPicPr>
          <p:cNvPr id="7" name="Imagen 6"/>
          <p:cNvPicPr>
            <a:picLocks noChangeAspect="1"/>
          </p:cNvPicPr>
          <p:nvPr/>
        </p:nvPicPr>
        <p:blipFill>
          <a:blip r:embed="rId4"/>
          <a:stretch>
            <a:fillRect/>
          </a:stretch>
        </p:blipFill>
        <p:spPr>
          <a:xfrm>
            <a:off x="4789336" y="2739186"/>
            <a:ext cx="1870896" cy="2128934"/>
          </a:xfrm>
          <a:prstGeom prst="rect">
            <a:avLst/>
          </a:prstGeom>
        </p:spPr>
      </p:pic>
      <p:pic>
        <p:nvPicPr>
          <p:cNvPr id="4" name="Imagen 3"/>
          <p:cNvPicPr>
            <a:picLocks noChangeAspect="1"/>
          </p:cNvPicPr>
          <p:nvPr/>
        </p:nvPicPr>
        <p:blipFill>
          <a:blip r:embed="rId5"/>
          <a:stretch>
            <a:fillRect/>
          </a:stretch>
        </p:blipFill>
        <p:spPr>
          <a:xfrm>
            <a:off x="6805559" y="2708919"/>
            <a:ext cx="2230937" cy="2148831"/>
          </a:xfrm>
          <a:prstGeom prst="rect">
            <a:avLst/>
          </a:prstGeom>
        </p:spPr>
      </p:pic>
    </p:spTree>
    <p:extLst>
      <p:ext uri="{BB962C8B-B14F-4D97-AF65-F5344CB8AC3E}">
        <p14:creationId xmlns:p14="http://schemas.microsoft.com/office/powerpoint/2010/main" val="101978389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drape"/>
      </p:transition>
    </mc:Choice>
    <mc:Fallback>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764704"/>
            <a:ext cx="8229600" cy="5361459"/>
          </a:xfrm>
          <a:solidFill>
            <a:schemeClr val="bg1"/>
          </a:solidFill>
          <a:effectLst>
            <a:glow rad="228600">
              <a:schemeClr val="accent1">
                <a:satMod val="175000"/>
                <a:alpha val="40000"/>
              </a:schemeClr>
            </a:glow>
          </a:effectLst>
        </p:spPr>
        <p:txBody>
          <a:bodyPr>
            <a:normAutofit/>
          </a:bodyPr>
          <a:lstStyle/>
          <a:p>
            <a:r>
              <a:rPr lang="es-CO" dirty="0"/>
              <a:t>La promesa de descendencia de Abrahán originalmente anticipaba en sentido literal a Isaac, pero el apóstol Pablo indica aquí por inspiración una verdad figurada más profunda que aquella, la promesa de </a:t>
            </a:r>
            <a:r>
              <a:rPr lang="es-CO" dirty="0">
                <a:solidFill>
                  <a:srgbClr val="FF0000"/>
                </a:solidFill>
              </a:rPr>
              <a:t>(Deu.18:15).</a:t>
            </a:r>
          </a:p>
          <a:p>
            <a:pPr lvl="1"/>
            <a:endParaRPr lang="es-CO" dirty="0"/>
          </a:p>
          <a:p>
            <a:pPr lvl="1"/>
            <a:r>
              <a:rPr lang="es-CO" dirty="0"/>
              <a:t>La promesa, pues, halló su primer cumplimiento parcial en Isaac; pero tendría un cumplimiento final y completo en Cristo. Por lo tanto, la promesa halló su cumplimiento supremo en Cristo.</a:t>
            </a:r>
          </a:p>
        </p:txBody>
      </p:sp>
    </p:spTree>
    <p:extLst>
      <p:ext uri="{BB962C8B-B14F-4D97-AF65-F5344CB8AC3E}">
        <p14:creationId xmlns:p14="http://schemas.microsoft.com/office/powerpoint/2010/main" val="2292329882"/>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323528" y="908720"/>
            <a:ext cx="8229600" cy="4896544"/>
          </a:xfrm>
        </p:spPr>
        <p:style>
          <a:lnRef idx="0">
            <a:schemeClr val="accent2"/>
          </a:lnRef>
          <a:fillRef idx="3">
            <a:schemeClr val="accent2"/>
          </a:fillRef>
          <a:effectRef idx="3">
            <a:schemeClr val="accent2"/>
          </a:effectRef>
          <a:fontRef idx="minor">
            <a:schemeClr val="lt1"/>
          </a:fontRef>
        </p:style>
        <p:txBody>
          <a:bodyPr/>
          <a:lstStyle/>
          <a:p>
            <a:pPr marL="0" indent="0" algn="ctr">
              <a:buNone/>
            </a:pPr>
            <a:endParaRPr lang="es-CO" dirty="0"/>
          </a:p>
          <a:p>
            <a:pPr marL="0" indent="0" algn="ctr">
              <a:buNone/>
            </a:pPr>
            <a:r>
              <a:rPr lang="es-CO" dirty="0"/>
              <a:t>Pablo se está refiriendo muy particularmente al sistema ceremonial que representa a Cristo </a:t>
            </a:r>
            <a:r>
              <a:rPr lang="es-CO" dirty="0">
                <a:solidFill>
                  <a:schemeClr val="tx1"/>
                </a:solidFill>
              </a:rPr>
              <a:t>(ver Gal.2:16 y Gal.3:19)</a:t>
            </a:r>
            <a:r>
              <a:rPr lang="es-CO" dirty="0"/>
              <a:t>; pero también es cierto que la ley moral -</a:t>
            </a:r>
            <a:r>
              <a:rPr lang="es-CO" u="sng" dirty="0"/>
              <a:t>los Diez Mandamientos</a:t>
            </a:r>
            <a:r>
              <a:rPr lang="es-CO" dirty="0"/>
              <a:t>- fue dada por Dios para conducir a los hombres a Cristo, pues les revela sus pecados y por lo tanto su necesidad de ser limpiados de ellos. </a:t>
            </a:r>
          </a:p>
        </p:txBody>
      </p:sp>
    </p:spTree>
    <p:extLst>
      <p:ext uri="{BB962C8B-B14F-4D97-AF65-F5344CB8AC3E}">
        <p14:creationId xmlns:p14="http://schemas.microsoft.com/office/powerpoint/2010/main" val="3233349215"/>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style>
          <a:lnRef idx="1">
            <a:schemeClr val="accent2"/>
          </a:lnRef>
          <a:fillRef idx="3">
            <a:schemeClr val="accent2"/>
          </a:fillRef>
          <a:effectRef idx="2">
            <a:schemeClr val="accent2"/>
          </a:effectRef>
          <a:fontRef idx="minor">
            <a:schemeClr val="lt1"/>
          </a:fontRef>
        </p:style>
        <p:txBody>
          <a:bodyPr>
            <a:normAutofit/>
          </a:bodyPr>
          <a:lstStyle/>
          <a:p>
            <a:r>
              <a:rPr lang="es-CO" sz="6000" b="1" i="1" dirty="0">
                <a:effectLst>
                  <a:outerShdw blurRad="38100" dist="38100" dir="2700000" algn="tl">
                    <a:srgbClr val="000000">
                      <a:alpha val="43137"/>
                    </a:srgbClr>
                  </a:outerShdw>
                </a:effectLst>
              </a:rPr>
              <a:t>Ejemplo:</a:t>
            </a:r>
          </a:p>
        </p:txBody>
      </p:sp>
      <p:sp>
        <p:nvSpPr>
          <p:cNvPr id="3" name="Marcador de contenido 2"/>
          <p:cNvSpPr>
            <a:spLocks noGrp="1"/>
          </p:cNvSpPr>
          <p:nvPr>
            <p:ph idx="1"/>
          </p:nvPr>
        </p:nvSpPr>
        <p:spPr>
          <a:xfrm>
            <a:off x="457200" y="1600200"/>
            <a:ext cx="2674640" cy="4525963"/>
          </a:xfrm>
        </p:spPr>
        <p:txBody>
          <a:bodyPr>
            <a:normAutofit lnSpcReduction="10000"/>
          </a:bodyPr>
          <a:lstStyle/>
          <a:p>
            <a:pPr marL="0" indent="0" algn="ctr">
              <a:buNone/>
            </a:pPr>
            <a:r>
              <a:rPr lang="es-CO" sz="4000" dirty="0"/>
              <a:t>Estaba varado, encontró $10 millones, los devolvió y le dieron empleo</a:t>
            </a:r>
          </a:p>
        </p:txBody>
      </p:sp>
      <p:pic>
        <p:nvPicPr>
          <p:cNvPr id="4" name="Imagen 3"/>
          <p:cNvPicPr>
            <a:picLocks noChangeAspect="1"/>
          </p:cNvPicPr>
          <p:nvPr/>
        </p:nvPicPr>
        <p:blipFill>
          <a:blip r:embed="rId2"/>
          <a:stretch>
            <a:fillRect/>
          </a:stretch>
        </p:blipFill>
        <p:spPr>
          <a:xfrm>
            <a:off x="3347864" y="1781968"/>
            <a:ext cx="5323350" cy="4162425"/>
          </a:xfrm>
          <a:prstGeom prst="rect">
            <a:avLst/>
          </a:prstGeom>
          <a:scene3d>
            <a:camera prst="orthographicFront"/>
            <a:lightRig rig="threePt" dir="t"/>
          </a:scene3d>
          <a:sp3d>
            <a:bevelT prst="convex"/>
          </a:sp3d>
        </p:spPr>
      </p:pic>
    </p:spTree>
    <p:extLst>
      <p:ext uri="{BB962C8B-B14F-4D97-AF65-F5344CB8AC3E}">
        <p14:creationId xmlns:p14="http://schemas.microsoft.com/office/powerpoint/2010/main" val="185422445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332656"/>
            <a:ext cx="8229600" cy="6264696"/>
          </a:xfrm>
          <a:effectLst>
            <a:glow rad="101600">
              <a:schemeClr val="tx1">
                <a:alpha val="60000"/>
              </a:schemeClr>
            </a:glow>
            <a:outerShdw blurRad="40000" dist="20000" dir="5400000" rotWithShape="0">
              <a:srgbClr val="000000">
                <a:alpha val="38000"/>
              </a:srgbClr>
            </a:outerShdw>
          </a:effectLst>
        </p:spPr>
        <p:style>
          <a:lnRef idx="1">
            <a:schemeClr val="dk1"/>
          </a:lnRef>
          <a:fillRef idx="2">
            <a:schemeClr val="dk1"/>
          </a:fillRef>
          <a:effectRef idx="1">
            <a:schemeClr val="dk1"/>
          </a:effectRef>
          <a:fontRef idx="minor">
            <a:schemeClr val="dk1"/>
          </a:fontRef>
        </p:style>
        <p:txBody>
          <a:bodyPr>
            <a:normAutofit fontScale="77500" lnSpcReduction="20000"/>
          </a:bodyPr>
          <a:lstStyle/>
          <a:p>
            <a:pPr marL="0" indent="0" algn="ctr">
              <a:buNone/>
            </a:pPr>
            <a:r>
              <a:rPr lang="es-CO" dirty="0"/>
              <a:t>Yeison Parejo halló el cheque tirado en el piso y lo llevó a una emisora. La honradez premió a Yeison Parejo Manjarrez, un vallenato de 24 años que se vino para Santa Marta Colombia, con su familia en busca de trabajo.</a:t>
            </a:r>
          </a:p>
          <a:p>
            <a:pPr marL="0" indent="0" algn="ctr">
              <a:buNone/>
            </a:pPr>
            <a:endParaRPr lang="es-CO" dirty="0"/>
          </a:p>
          <a:p>
            <a:pPr marL="0" indent="0" algn="ctr">
              <a:buNone/>
            </a:pPr>
            <a:r>
              <a:rPr lang="es-CO" dirty="0">
                <a:solidFill>
                  <a:srgbClr val="FF0000"/>
                </a:solidFill>
              </a:rPr>
              <a:t>Caminando por el centro histórico, con un mundo de problemas en su cabeza, encontró tirado en el suelo un cheque (endosado) por valor de 10 millones de pesos. Aunque lo pudo cambiar no lo hizo, prefirió llevarlo a una emisora para que lo radiaran y su dueño apareciera.</a:t>
            </a:r>
          </a:p>
          <a:p>
            <a:pPr marL="0" indent="0" algn="ctr">
              <a:buNone/>
            </a:pPr>
            <a:r>
              <a:rPr lang="es-CO" dirty="0"/>
              <a:t>El domingo, Rafael Tapia, gerente en la ciudad de la cadena de hoteles Decamerón, que conoció su gesto, lo contactó para ofrecerle empleo. “</a:t>
            </a:r>
            <a:r>
              <a:rPr lang="es-CO" u="sng" dirty="0"/>
              <a:t>Esas son las personas que necesitamos en las empresas</a:t>
            </a:r>
            <a:r>
              <a:rPr lang="es-CO" dirty="0"/>
              <a:t>”, comentó.</a:t>
            </a:r>
          </a:p>
          <a:p>
            <a:pPr marL="0" indent="0">
              <a:buNone/>
            </a:pPr>
            <a:endParaRPr lang="es-CO" dirty="0"/>
          </a:p>
          <a:p>
            <a:pPr marL="0" indent="0">
              <a:buNone/>
            </a:pPr>
            <a:r>
              <a:rPr lang="es-CO" dirty="0"/>
              <a:t>Hoy, Yeison dice tener plena convicción que Dios existe. “</a:t>
            </a:r>
            <a:r>
              <a:rPr lang="es-CO" u="sng" dirty="0">
                <a:solidFill>
                  <a:srgbClr val="FF0000"/>
                </a:solidFill>
              </a:rPr>
              <a:t>Fue él quien tocó el corazón del señor Tapia y gracias a ello estoy más tranquilo… ¡tengo trabajo!</a:t>
            </a:r>
            <a:r>
              <a:rPr lang="es-CO" dirty="0"/>
              <a:t>”, exclamó.</a:t>
            </a:r>
          </a:p>
        </p:txBody>
      </p:sp>
    </p:spTree>
    <p:extLst>
      <p:ext uri="{BB962C8B-B14F-4D97-AF65-F5344CB8AC3E}">
        <p14:creationId xmlns:p14="http://schemas.microsoft.com/office/powerpoint/2010/main" val="178106355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04664"/>
            <a:ext cx="8229600" cy="6264696"/>
          </a:xfrm>
          <a:effectLst>
            <a:glow rad="101600">
              <a:schemeClr val="tx1">
                <a:alpha val="60000"/>
              </a:schemeClr>
            </a:glow>
            <a:outerShdw blurRad="40000" dist="20000" dir="5400000" rotWithShape="0">
              <a:srgbClr val="000000">
                <a:alpha val="38000"/>
              </a:srgbClr>
            </a:outerShdw>
          </a:effectLst>
        </p:spPr>
        <p:style>
          <a:lnRef idx="1">
            <a:schemeClr val="dk1"/>
          </a:lnRef>
          <a:fillRef idx="2">
            <a:schemeClr val="dk1"/>
          </a:fillRef>
          <a:effectRef idx="1">
            <a:schemeClr val="dk1"/>
          </a:effectRef>
          <a:fontRef idx="minor">
            <a:schemeClr val="dk1"/>
          </a:fontRef>
        </p:style>
        <p:txBody>
          <a:bodyPr>
            <a:normAutofit lnSpcReduction="10000"/>
          </a:bodyPr>
          <a:lstStyle/>
          <a:p>
            <a:pPr marL="0" indent="0" algn="ctr">
              <a:buNone/>
            </a:pPr>
            <a:r>
              <a:rPr lang="es-CO" sz="2800" dirty="0"/>
              <a:t>Su función desde ayer es la de los oficios varios. Se le mide a la albañilería, la pintura y otros quehaceres propios de la construcción.</a:t>
            </a:r>
          </a:p>
          <a:p>
            <a:pPr marL="0" indent="0" algn="ctr">
              <a:buNone/>
            </a:pPr>
            <a:r>
              <a:rPr lang="es-CO" sz="2800" dirty="0"/>
              <a:t>“</a:t>
            </a:r>
            <a:r>
              <a:rPr lang="es-CO" sz="2800" u="sng" dirty="0">
                <a:solidFill>
                  <a:srgbClr val="FF0000"/>
                </a:solidFill>
              </a:rPr>
              <a:t>Estaba seguro que si obraba de buena fe, como en efecto lo hice, con algo bueno sería recompensado… y así sucedió</a:t>
            </a:r>
            <a:r>
              <a:rPr lang="es-CO" sz="2800" dirty="0"/>
              <a:t>”, aseguró.</a:t>
            </a:r>
          </a:p>
          <a:p>
            <a:pPr marL="0" indent="0" algn="ctr">
              <a:buNone/>
            </a:pPr>
            <a:r>
              <a:rPr lang="es-CO" sz="2800" dirty="0"/>
              <a:t>Este lunes, al mediodía, fue cuando apareció - gracias a la divulgación radial - Rafael Díaz Pedraza, la persona a quien el 29 de mayo pasado le giraron el cheque, de una cuenta nacional del BBVA.</a:t>
            </a:r>
          </a:p>
          <a:p>
            <a:pPr marL="0" indent="0" algn="ctr">
              <a:buNone/>
            </a:pPr>
            <a:r>
              <a:rPr lang="es-CO" sz="2800" dirty="0"/>
              <a:t>Fue el personero Chadam Rosado quien le devolvió el cheque luego que el director de Caracol Radio en el Magdalena, Víctor Polo Rodríguez, se lo hiciera llegar acompañado con una nota de oficio.</a:t>
            </a:r>
          </a:p>
          <a:p>
            <a:pPr marL="0" indent="0" algn="ctr">
              <a:buNone/>
            </a:pPr>
            <a:endParaRPr lang="es-CO" sz="2800" dirty="0"/>
          </a:p>
          <a:p>
            <a:endParaRPr lang="es-CO" dirty="0"/>
          </a:p>
        </p:txBody>
      </p:sp>
    </p:spTree>
    <p:extLst>
      <p:ext uri="{BB962C8B-B14F-4D97-AF65-F5344CB8AC3E}">
        <p14:creationId xmlns:p14="http://schemas.microsoft.com/office/powerpoint/2010/main" val="97665018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249382"/>
            <a:ext cx="8229600" cy="6347970"/>
          </a:xfrm>
          <a:effectLst>
            <a:glow rad="101600">
              <a:schemeClr val="tx1">
                <a:alpha val="60000"/>
              </a:schemeClr>
            </a:glow>
            <a:outerShdw blurRad="40000" dist="20000" dir="5400000" rotWithShape="0">
              <a:srgbClr val="000000">
                <a:alpha val="38000"/>
              </a:srgbClr>
            </a:outerShdw>
          </a:effectLst>
        </p:spPr>
        <p:style>
          <a:lnRef idx="1">
            <a:schemeClr val="dk1"/>
          </a:lnRef>
          <a:fillRef idx="2">
            <a:schemeClr val="dk1"/>
          </a:fillRef>
          <a:effectRef idx="1">
            <a:schemeClr val="dk1"/>
          </a:effectRef>
          <a:fontRef idx="minor">
            <a:schemeClr val="dk1"/>
          </a:fontRef>
        </p:style>
        <p:txBody>
          <a:bodyPr>
            <a:normAutofit/>
          </a:bodyPr>
          <a:lstStyle/>
          <a:p>
            <a:pPr marL="0" indent="0" algn="ctr">
              <a:buNone/>
            </a:pPr>
            <a:r>
              <a:rPr lang="es-CO" sz="3400" b="1" dirty="0"/>
              <a:t>Un ejemplo para nosotros hoy:</a:t>
            </a:r>
          </a:p>
          <a:p>
            <a:pPr marL="0" indent="0" algn="ctr">
              <a:buNone/>
            </a:pPr>
            <a:r>
              <a:rPr lang="es-CO" dirty="0"/>
              <a:t>Yeison Parejo expresó que cuando se encontró el “papelito” en el suelo, lo recogió, lo miró y se dio cuenta de lo que era (un cheque), varias personas que estaban a su alrededor le insinuaron que intentara cobrarlo, pero él se negó.</a:t>
            </a:r>
          </a:p>
          <a:p>
            <a:pPr marL="0" indent="0" algn="ctr">
              <a:buNone/>
            </a:pPr>
            <a:r>
              <a:rPr lang="es-CO" dirty="0"/>
              <a:t>“</a:t>
            </a:r>
            <a:r>
              <a:rPr lang="es-CO" u="sng" dirty="0">
                <a:solidFill>
                  <a:srgbClr val="FF0000"/>
                </a:solidFill>
              </a:rPr>
              <a:t>Sentí algo en el pecho que me decía que debía entregarlo</a:t>
            </a:r>
            <a:r>
              <a:rPr lang="es-CO" dirty="0"/>
              <a:t>”, afirmó. Añadió que una de las cosas que le enseñaron sus padres desde que era niño, fue que “</a:t>
            </a:r>
            <a:r>
              <a:rPr lang="es-CO" u="sng" dirty="0">
                <a:solidFill>
                  <a:srgbClr val="FF0000"/>
                </a:solidFill>
              </a:rPr>
              <a:t>lo que no es de uno hay que devolverlo</a:t>
            </a:r>
            <a:r>
              <a:rPr lang="es-CO" dirty="0"/>
              <a:t>”. “Y eso fue lo que hice”, agregó.</a:t>
            </a:r>
          </a:p>
        </p:txBody>
      </p:sp>
    </p:spTree>
    <p:extLst>
      <p:ext uri="{BB962C8B-B14F-4D97-AF65-F5344CB8AC3E}">
        <p14:creationId xmlns:p14="http://schemas.microsoft.com/office/powerpoint/2010/main" val="349704807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airplan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04664"/>
            <a:ext cx="8229600" cy="6120680"/>
          </a:xfrm>
          <a:effectLst>
            <a:glow rad="101600">
              <a:schemeClr val="tx1">
                <a:alpha val="60000"/>
              </a:schemeClr>
            </a:glow>
            <a:outerShdw blurRad="40000" dist="20000" dir="5400000" rotWithShape="0">
              <a:srgbClr val="000000">
                <a:alpha val="38000"/>
              </a:srgbClr>
            </a:outerShdw>
          </a:effectLst>
        </p:spPr>
        <p:style>
          <a:lnRef idx="1">
            <a:schemeClr val="dk1"/>
          </a:lnRef>
          <a:fillRef idx="2">
            <a:schemeClr val="dk1"/>
          </a:fillRef>
          <a:effectRef idx="1">
            <a:schemeClr val="dk1"/>
          </a:effectRef>
          <a:fontRef idx="minor">
            <a:schemeClr val="dk1"/>
          </a:fontRef>
        </p:style>
        <p:txBody>
          <a:bodyPr>
            <a:normAutofit lnSpcReduction="10000"/>
          </a:bodyPr>
          <a:lstStyle/>
          <a:p>
            <a:pPr marL="0" indent="0" algn="ctr">
              <a:buNone/>
            </a:pPr>
            <a:r>
              <a:rPr lang="es-CO" dirty="0"/>
              <a:t>Parejo es samario, pero se casó con la vallenata Wendy Caro, de cuya unión hay dos hijos, Santiago José, de 7 años y Nataly, de un año. Se vino para Santa Marta debido a la falta de oportunidades en Valledupar en donde residía en la Ciudadela 450, llamada también Populandia. Por unos días trabajó en una constructora pero hacía varios días había quedado cesante.</a:t>
            </a:r>
          </a:p>
          <a:p>
            <a:pPr marL="0" indent="0" algn="ctr">
              <a:buNone/>
            </a:pPr>
            <a:r>
              <a:rPr lang="es-CO" dirty="0"/>
              <a:t>“</a:t>
            </a:r>
            <a:r>
              <a:rPr lang="es-CO" dirty="0">
                <a:solidFill>
                  <a:srgbClr val="FF0000"/>
                </a:solidFill>
              </a:rPr>
              <a:t>La honradez y la lealtad enseñadas en el hogar, son el AYO, rector de mi vida, y esa es la herencia más valiosa que a ellos les voy a dejar</a:t>
            </a:r>
            <a:r>
              <a:rPr lang="es-CO" dirty="0"/>
              <a:t>”, precisó.</a:t>
            </a:r>
          </a:p>
          <a:p>
            <a:endParaRPr lang="es-CO" dirty="0"/>
          </a:p>
        </p:txBody>
      </p:sp>
    </p:spTree>
    <p:extLst>
      <p:ext uri="{BB962C8B-B14F-4D97-AF65-F5344CB8AC3E}">
        <p14:creationId xmlns:p14="http://schemas.microsoft.com/office/powerpoint/2010/main" val="136198697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752</TotalTime>
  <Words>2996</Words>
  <Application>Microsoft Office PowerPoint</Application>
  <PresentationFormat>Presentación en pantalla (4:3)</PresentationFormat>
  <Paragraphs>99</Paragraphs>
  <Slides>29</Slides>
  <Notes>0</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29</vt:i4>
      </vt:variant>
    </vt:vector>
  </HeadingPairs>
  <TitlesOfParts>
    <vt:vector size="34" baseType="lpstr">
      <vt:lpstr>Agency FB</vt:lpstr>
      <vt:lpstr>Arial</vt:lpstr>
      <vt:lpstr>Bodoni MT</vt:lpstr>
      <vt:lpstr>Calibri</vt:lpstr>
      <vt:lpstr>Tema de Office</vt:lpstr>
      <vt:lpstr>NECESITAMOS HOY DE UN AYO</vt:lpstr>
      <vt:lpstr>Presentación de PowerPoint</vt:lpstr>
      <vt:lpstr>Presentación de PowerPoint</vt:lpstr>
      <vt:lpstr>Presentación de PowerPoint</vt:lpstr>
      <vt:lpstr>Presentación de PowerPoint</vt:lpstr>
      <vt:lpstr>Presentación de PowerPoint</vt:lpstr>
      <vt:lpstr>Presentación de PowerPoint</vt:lpstr>
      <vt:lpstr>Todos los sacrificios realizados desde Adán, durante 4000 años hasta el año 31, fueron el ayo que apuntaba al gran sacrificio de Cristo realizado en el Calvario. Ver CS 375.3.</vt:lpstr>
      <vt:lpstr>Presentación de PowerPoint</vt:lpstr>
      <vt:lpstr>Presentación de PowerPoint</vt:lpstr>
      <vt:lpstr>Presentación de PowerPoint</vt:lpstr>
      <vt:lpstr>Presentación de PowerPoint</vt:lpstr>
      <vt:lpstr>La ley moral, los Diez Mandamientos, son eternos, es el reflejo del carácter de Dios, por ende, será la norma del juicio:  Ver Sat.2:10-12.</vt:lpstr>
      <vt:lpstr>Presentación de PowerPoint</vt:lpstr>
      <vt:lpstr>Lógicamente que el autor de ambas leyes era Dios, La Ley Moral, escrita por Dios en tablas de piedra, la ritual, escrita por Moisés, en un Libro. </vt:lpstr>
      <vt:lpstr>Presentación de PowerPoint</vt:lpstr>
      <vt:lpstr>Presentación de PowerPoint</vt:lpstr>
      <vt:lpstr>Presentación de PowerPoint</vt:lpstr>
      <vt:lpstr>Presentación de PowerPoint</vt:lpstr>
      <vt:lpstr>Presentación de PowerPoint</vt:lpstr>
      <vt:lpstr>Presentación de PowerPoint</vt:lpstr>
      <vt:lpstr>La ley “nuestro ayo”, nos conducía a los cuatro eventos sobresalientes de la vida del “Descendiente”. </vt:lpstr>
      <vt:lpstr>Presentación de PowerPoint</vt:lpstr>
      <vt:lpstr>Presentación de PowerPoint</vt:lpstr>
      <vt:lpstr>Ejemplo:</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NECESITAMOS HOY DE UN HAYO</dc:title>
  <dc:creator>FAMILIA FIERRO CH</dc:creator>
  <cp:lastModifiedBy>Usuario</cp:lastModifiedBy>
  <cp:revision>97</cp:revision>
  <dcterms:created xsi:type="dcterms:W3CDTF">2014-01-17T05:32:29Z</dcterms:created>
  <dcterms:modified xsi:type="dcterms:W3CDTF">2017-01-12T22:35:55Z</dcterms:modified>
</cp:coreProperties>
</file>